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heme/theme2.xml" ContentType="application/vnd.openxmlformats-officedocument.theme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notesSlides/notesSlide1.xml" ContentType="application/vnd.openxmlformats-officedocument.presentationml.notesSlide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charts/chart1.xml" ContentType="application/vnd.openxmlformats-officedocument.drawingml.chart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notesSlides/notesSlide8.xml" ContentType="application/vnd.openxmlformats-officedocument.presentationml.notesSlide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notesSlides/notesSlide9.xml" ContentType="application/vnd.openxmlformats-officedocument.presentationml.notesSlide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notesSlides/notesSlide10.xml" ContentType="application/vnd.openxmlformats-officedocument.presentationml.notesSlide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1"/>
  </p:notesMasterIdLst>
  <p:sldIdLst>
    <p:sldId id="256" r:id="rId2"/>
    <p:sldId id="278" r:id="rId3"/>
    <p:sldId id="358" r:id="rId4"/>
    <p:sldId id="359" r:id="rId5"/>
    <p:sldId id="324" r:id="rId6"/>
    <p:sldId id="325" r:id="rId7"/>
    <p:sldId id="327" r:id="rId8"/>
    <p:sldId id="360" r:id="rId9"/>
    <p:sldId id="361" r:id="rId10"/>
    <p:sldId id="362" r:id="rId11"/>
    <p:sldId id="326" r:id="rId12"/>
    <p:sldId id="329" r:id="rId13"/>
    <p:sldId id="333" r:id="rId14"/>
    <p:sldId id="335" r:id="rId15"/>
    <p:sldId id="337" r:id="rId16"/>
    <p:sldId id="339" r:id="rId17"/>
    <p:sldId id="340" r:id="rId18"/>
    <p:sldId id="336" r:id="rId19"/>
    <p:sldId id="328" r:id="rId20"/>
    <p:sldId id="287" r:id="rId21"/>
    <p:sldId id="288" r:id="rId22"/>
    <p:sldId id="289" r:id="rId23"/>
    <p:sldId id="290" r:id="rId24"/>
    <p:sldId id="291" r:id="rId25"/>
    <p:sldId id="292" r:id="rId26"/>
    <p:sldId id="298" r:id="rId27"/>
    <p:sldId id="270" r:id="rId28"/>
    <p:sldId id="352" r:id="rId29"/>
    <p:sldId id="258" r:id="rId30"/>
    <p:sldId id="300" r:id="rId31"/>
    <p:sldId id="257" r:id="rId32"/>
    <p:sldId id="301" r:id="rId33"/>
    <p:sldId id="264" r:id="rId34"/>
    <p:sldId id="282" r:id="rId35"/>
    <p:sldId id="265" r:id="rId36"/>
    <p:sldId id="266" r:id="rId37"/>
    <p:sldId id="304" r:id="rId38"/>
    <p:sldId id="331" r:id="rId39"/>
    <p:sldId id="332" r:id="rId40"/>
    <p:sldId id="338" r:id="rId41"/>
    <p:sldId id="354" r:id="rId42"/>
    <p:sldId id="267" r:id="rId43"/>
    <p:sldId id="272" r:id="rId44"/>
    <p:sldId id="273" r:id="rId45"/>
    <p:sldId id="274" r:id="rId46"/>
    <p:sldId id="280" r:id="rId47"/>
    <p:sldId id="350" r:id="rId48"/>
    <p:sldId id="351" r:id="rId49"/>
    <p:sldId id="275" r:id="rId50"/>
    <p:sldId id="277" r:id="rId51"/>
    <p:sldId id="356" r:id="rId52"/>
    <p:sldId id="344" r:id="rId53"/>
    <p:sldId id="345" r:id="rId54"/>
    <p:sldId id="346" r:id="rId55"/>
    <p:sldId id="347" r:id="rId56"/>
    <p:sldId id="271" r:id="rId57"/>
    <p:sldId id="315" r:id="rId58"/>
    <p:sldId id="342" r:id="rId59"/>
    <p:sldId id="341" r:id="rId60"/>
    <p:sldId id="316" r:id="rId61"/>
    <p:sldId id="317" r:id="rId62"/>
    <p:sldId id="318" r:id="rId63"/>
    <p:sldId id="348" r:id="rId64"/>
    <p:sldId id="349" r:id="rId65"/>
    <p:sldId id="353" r:id="rId66"/>
    <p:sldId id="355" r:id="rId67"/>
    <p:sldId id="357" r:id="rId68"/>
    <p:sldId id="319" r:id="rId69"/>
    <p:sldId id="286" r:id="rId7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22" autoAdjust="0"/>
    <p:restoredTop sz="82649" autoAdjust="0"/>
  </p:normalViewPr>
  <p:slideViewPr>
    <p:cSldViewPr>
      <p:cViewPr varScale="1">
        <p:scale>
          <a:sx n="66" d="100"/>
          <a:sy n="66" d="100"/>
        </p:scale>
        <p:origin x="888" y="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1370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solidFill>
              <a:srgbClr val="FFFF00"/>
            </a:solidFill>
          </c:spPr>
          <c:invertIfNegative val="0"/>
          <c:cat>
            <c:numRef>
              <c:f>Sheet1!$A$2:$A$19</c:f>
              <c:numCache>
                <c:formatCode>General</c:formatCode>
                <c:ptCount val="18"/>
                <c:pt idx="0">
                  <c:v>3</c:v>
                </c:pt>
                <c:pt idx="1">
                  <c:v>4</c:v>
                </c:pt>
                <c:pt idx="2">
                  <c:v>5</c:v>
                </c:pt>
                <c:pt idx="3">
                  <c:v>6</c:v>
                </c:pt>
                <c:pt idx="4">
                  <c:v>7</c:v>
                </c:pt>
                <c:pt idx="5">
                  <c:v>8</c:v>
                </c:pt>
                <c:pt idx="6">
                  <c:v>9</c:v>
                </c:pt>
                <c:pt idx="7">
                  <c:v>10</c:v>
                </c:pt>
                <c:pt idx="8">
                  <c:v>11</c:v>
                </c:pt>
                <c:pt idx="9">
                  <c:v>12</c:v>
                </c:pt>
                <c:pt idx="10">
                  <c:v>13</c:v>
                </c:pt>
                <c:pt idx="11">
                  <c:v>14</c:v>
                </c:pt>
                <c:pt idx="12">
                  <c:v>15</c:v>
                </c:pt>
                <c:pt idx="13">
                  <c:v>16</c:v>
                </c:pt>
                <c:pt idx="14">
                  <c:v>17</c:v>
                </c:pt>
                <c:pt idx="15">
                  <c:v>18</c:v>
                </c:pt>
                <c:pt idx="16">
                  <c:v>19</c:v>
                </c:pt>
                <c:pt idx="17">
                  <c:v>20</c:v>
                </c:pt>
              </c:numCache>
            </c:numRef>
          </c:cat>
          <c:val>
            <c:numRef>
              <c:f>Sheet1!$B$2:$B$19</c:f>
              <c:numCache>
                <c:formatCode>General</c:formatCode>
                <c:ptCount val="18"/>
                <c:pt idx="0">
                  <c:v>0.11844940284787245</c:v>
                </c:pt>
                <c:pt idx="1">
                  <c:v>30.274359337700702</c:v>
                </c:pt>
                <c:pt idx="2">
                  <c:v>12.41357008680234</c:v>
                </c:pt>
                <c:pt idx="3">
                  <c:v>9.4367113213648572</c:v>
                </c:pt>
                <c:pt idx="4">
                  <c:v>8.0022381850354076</c:v>
                </c:pt>
                <c:pt idx="5">
                  <c:v>6.4791096674333177</c:v>
                </c:pt>
                <c:pt idx="6">
                  <c:v>5.5249742935728481</c:v>
                </c:pt>
                <c:pt idx="7">
                  <c:v>4.8996631822195091</c:v>
                </c:pt>
                <c:pt idx="8">
                  <c:v>4.0923178658760353</c:v>
                </c:pt>
                <c:pt idx="9">
                  <c:v>3.6530377185046308</c:v>
                </c:pt>
                <c:pt idx="10">
                  <c:v>3.0687842222488673</c:v>
                </c:pt>
                <c:pt idx="11">
                  <c:v>2.5332185173477506</c:v>
                </c:pt>
                <c:pt idx="12">
                  <c:v>1.9729455750427833</c:v>
                </c:pt>
                <c:pt idx="13">
                  <c:v>1.6263175679358193</c:v>
                </c:pt>
                <c:pt idx="14">
                  <c:v>1.3443643881506995</c:v>
                </c:pt>
                <c:pt idx="15">
                  <c:v>1.2302750860211538</c:v>
                </c:pt>
                <c:pt idx="16">
                  <c:v>1.3178404421142127</c:v>
                </c:pt>
                <c:pt idx="17">
                  <c:v>2.0118231397811956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A3A-409E-BC59-1477A423AFF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43608320"/>
        <c:axId val="33358400"/>
      </c:barChart>
      <c:catAx>
        <c:axId val="143608320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 dirty="0"/>
                  <a:t>Number of Vertices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crossAx val="33358400"/>
        <c:crosses val="autoZero"/>
        <c:auto val="1"/>
        <c:lblAlgn val="ctr"/>
        <c:lblOffset val="100"/>
        <c:noMultiLvlLbl val="0"/>
      </c:catAx>
      <c:valAx>
        <c:axId val="33358400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dirty="0"/>
                  <a:t>Percentage</a:t>
                </a:r>
                <a:r>
                  <a:rPr lang="en-US" baseline="0" dirty="0"/>
                  <a:t> of Warnings</a:t>
                </a:r>
                <a:endParaRPr lang="en-US" dirty="0"/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crossAx val="143608320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6">
                <a:lumMod val="60000"/>
                <a:lumOff val="40000"/>
              </a:schemeClr>
            </a:solidFill>
          </c:spPr>
          <c:invertIfNegative val="0"/>
          <c:cat>
            <c:numRef>
              <c:f>Sheet1!$A$2:$A$28</c:f>
              <c:numCache>
                <c:formatCode>General</c:formatCode>
                <c:ptCount val="27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25</c:v>
                </c:pt>
                <c:pt idx="24">
                  <c:v>29</c:v>
                </c:pt>
                <c:pt idx="25">
                  <c:v>30</c:v>
                </c:pt>
                <c:pt idx="26">
                  <c:v>33</c:v>
                </c:pt>
              </c:numCache>
            </c:numRef>
          </c:cat>
          <c:val>
            <c:numRef>
              <c:f>Sheet1!$B$2:$B$28</c:f>
              <c:numCache>
                <c:formatCode>General</c:formatCode>
                <c:ptCount val="27"/>
                <c:pt idx="0">
                  <c:v>77.316765311916001</c:v>
                </c:pt>
                <c:pt idx="1">
                  <c:v>75.619800408564004</c:v>
                </c:pt>
                <c:pt idx="2">
                  <c:v>74.092621303491995</c:v>
                </c:pt>
                <c:pt idx="3">
                  <c:v>69.789483961412003</c:v>
                </c:pt>
                <c:pt idx="4">
                  <c:v>63.861514169586997</c:v>
                </c:pt>
                <c:pt idx="5">
                  <c:v>60.422190195433998</c:v>
                </c:pt>
                <c:pt idx="6">
                  <c:v>55.467122519761006</c:v>
                </c:pt>
                <c:pt idx="7">
                  <c:v>52.773639587683995</c:v>
                </c:pt>
                <c:pt idx="8">
                  <c:v>50.562208776377005</c:v>
                </c:pt>
                <c:pt idx="9">
                  <c:v>47.325988900108001</c:v>
                </c:pt>
                <c:pt idx="10">
                  <c:v>46.285387090363002</c:v>
                </c:pt>
                <c:pt idx="11">
                  <c:v>46.169679559373996</c:v>
                </c:pt>
                <c:pt idx="12">
                  <c:v>41.828287604162</c:v>
                </c:pt>
                <c:pt idx="13">
                  <c:v>45.050111783302</c:v>
                </c:pt>
                <c:pt idx="14">
                  <c:v>45.228060114919003</c:v>
                </c:pt>
                <c:pt idx="15">
                  <c:v>37.747934320421997</c:v>
                </c:pt>
                <c:pt idx="16">
                  <c:v>46.709220347607996</c:v>
                </c:pt>
                <c:pt idx="17">
                  <c:v>38.034825022246999</c:v>
                </c:pt>
                <c:pt idx="18">
                  <c:v>40.491826638759001</c:v>
                </c:pt>
                <c:pt idx="19">
                  <c:v>34.348089560204997</c:v>
                </c:pt>
                <c:pt idx="20">
                  <c:v>42.117968902927998</c:v>
                </c:pt>
                <c:pt idx="21">
                  <c:v>35.730698914737005</c:v>
                </c:pt>
                <c:pt idx="22">
                  <c:v>31.894888406989004</c:v>
                </c:pt>
                <c:pt idx="23">
                  <c:v>21.134709585202998</c:v>
                </c:pt>
                <c:pt idx="24">
                  <c:v>15.032200403817999</c:v>
                </c:pt>
                <c:pt idx="25">
                  <c:v>36.791186932919004</c:v>
                </c:pt>
                <c:pt idx="26">
                  <c:v>33.324920875097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67F-400C-A404-7E4A37B3A32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43951360"/>
        <c:axId val="36790272"/>
      </c:barChart>
      <c:catAx>
        <c:axId val="143951360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 dirty="0"/>
                  <a:t>Number</a:t>
                </a:r>
                <a:r>
                  <a:rPr lang="en-US" baseline="0" dirty="0"/>
                  <a:t> of Counties included in SVR/TOR warning</a:t>
                </a:r>
                <a:endParaRPr lang="en-US" dirty="0"/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crossAx val="36790272"/>
        <c:crosses val="autoZero"/>
        <c:auto val="1"/>
        <c:lblAlgn val="ctr"/>
        <c:lblOffset val="100"/>
        <c:noMultiLvlLbl val="0"/>
      </c:catAx>
      <c:valAx>
        <c:axId val="36790272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dirty="0"/>
                  <a:t>Average</a:t>
                </a:r>
                <a:r>
                  <a:rPr lang="en-US" baseline="0" dirty="0"/>
                  <a:t> Size Reduction [%]</a:t>
                </a:r>
                <a:endParaRPr lang="en-US" dirty="0"/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crossAx val="143951360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6">
                <a:lumMod val="60000"/>
                <a:lumOff val="40000"/>
              </a:schemeClr>
            </a:solidFill>
          </c:spPr>
          <c:invertIfNegative val="0"/>
          <c:cat>
            <c:numRef>
              <c:f>Sheet1!$A$2:$A$27</c:f>
              <c:numCache>
                <c:formatCode>General</c:formatCode>
                <c:ptCount val="2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25</c:v>
                </c:pt>
                <c:pt idx="24">
                  <c:v>29</c:v>
                </c:pt>
                <c:pt idx="25">
                  <c:v>30</c:v>
                </c:pt>
              </c:numCache>
            </c:numRef>
          </c:cat>
          <c:val>
            <c:numRef>
              <c:f>Sheet1!$B$2:$B$27</c:f>
              <c:numCache>
                <c:formatCode>General</c:formatCode>
                <c:ptCount val="26"/>
                <c:pt idx="0">
                  <c:v>29.230110642781877</c:v>
                </c:pt>
                <c:pt idx="1">
                  <c:v>29.6713645943098</c:v>
                </c:pt>
                <c:pt idx="2">
                  <c:v>18.777002107481561</c:v>
                </c:pt>
                <c:pt idx="3">
                  <c:v>11.753819810326661</c:v>
                </c:pt>
                <c:pt idx="4">
                  <c:v>4.8584035827186511</c:v>
                </c:pt>
                <c:pt idx="5">
                  <c:v>2.5329293993677555</c:v>
                </c:pt>
                <c:pt idx="6">
                  <c:v>1.2908324552160169</c:v>
                </c:pt>
                <c:pt idx="7">
                  <c:v>0.71917808219178081</c:v>
                </c:pt>
                <c:pt idx="8">
                  <c:v>0.446522655426765</c:v>
                </c:pt>
                <c:pt idx="9">
                  <c:v>0.26804531085353001</c:v>
                </c:pt>
                <c:pt idx="10">
                  <c:v>0.17123287671232876</c:v>
                </c:pt>
                <c:pt idx="11">
                  <c:v>0.11657007376185459</c:v>
                </c:pt>
                <c:pt idx="12">
                  <c:v>5.9272918861959963E-2</c:v>
                </c:pt>
                <c:pt idx="13">
                  <c:v>3.5563751317175978E-2</c:v>
                </c:pt>
                <c:pt idx="14">
                  <c:v>2.1733403582718649E-2</c:v>
                </c:pt>
                <c:pt idx="15">
                  <c:v>1.5147523709167545E-2</c:v>
                </c:pt>
                <c:pt idx="16">
                  <c:v>1.1854583772391993E-2</c:v>
                </c:pt>
                <c:pt idx="17">
                  <c:v>6.5858798735511058E-3</c:v>
                </c:pt>
                <c:pt idx="18">
                  <c:v>3.2929399367755529E-3</c:v>
                </c:pt>
                <c:pt idx="19">
                  <c:v>2.6343519494204429E-3</c:v>
                </c:pt>
                <c:pt idx="20">
                  <c:v>6.5858798735511073E-4</c:v>
                </c:pt>
                <c:pt idx="21">
                  <c:v>3.2929399367755529E-3</c:v>
                </c:pt>
                <c:pt idx="22">
                  <c:v>6.5858798735511073E-4</c:v>
                </c:pt>
                <c:pt idx="23">
                  <c:v>1.3171759747102215E-3</c:v>
                </c:pt>
                <c:pt idx="24">
                  <c:v>6.5858798735511073E-4</c:v>
                </c:pt>
                <c:pt idx="25">
                  <c:v>6.5858798735511073E-4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DB3-446B-B36A-92F9C9BEE22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invertIfNegative val="0"/>
          <c:cat>
            <c:numRef>
              <c:f>Sheet1!$A$2:$A$27</c:f>
              <c:numCache>
                <c:formatCode>General</c:formatCode>
                <c:ptCount val="2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25</c:v>
                </c:pt>
                <c:pt idx="24">
                  <c:v>29</c:v>
                </c:pt>
                <c:pt idx="25">
                  <c:v>30</c:v>
                </c:pt>
              </c:numCache>
            </c:numRef>
          </c:cat>
          <c:val>
            <c:numRef>
              <c:f>Sheet1!$C$2:$C$27</c:f>
              <c:numCache>
                <c:formatCode>General</c:formatCode>
                <c:ptCount val="26"/>
              </c:numCache>
            </c:numRef>
          </c:val>
          <c:extLst>
            <c:ext xmlns:c16="http://schemas.microsoft.com/office/drawing/2014/chart" uri="{C3380CC4-5D6E-409C-BE32-E72D297353CC}">
              <c16:uniqueId val="{00000001-DDB3-446B-B36A-92F9C9BEE22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44035328"/>
        <c:axId val="36792576"/>
      </c:barChart>
      <c:catAx>
        <c:axId val="144035328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 dirty="0"/>
                  <a:t>Number</a:t>
                </a:r>
                <a:r>
                  <a:rPr lang="en-US" baseline="0" dirty="0"/>
                  <a:t> of Counties included in warning</a:t>
                </a:r>
                <a:endParaRPr lang="en-US" dirty="0"/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crossAx val="36792576"/>
        <c:crosses val="autoZero"/>
        <c:auto val="1"/>
        <c:lblAlgn val="ctr"/>
        <c:lblOffset val="100"/>
        <c:noMultiLvlLbl val="0"/>
      </c:catAx>
      <c:valAx>
        <c:axId val="36792576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dirty="0"/>
                  <a:t>Percent of Total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crossAx val="144035328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C848015-9A79-47BA-B7F6-ECEF788D23BA}" type="doc">
      <dgm:prSet loTypeId="urn:microsoft.com/office/officeart/2005/8/layout/orgChart1" loCatId="hierarchy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46585EC1-C1A7-4E82-91CA-7BD193F3376E}">
      <dgm:prSet phldrT="[Text]"/>
      <dgm:spPr/>
      <dgm:t>
        <a:bodyPr/>
        <a:lstStyle/>
        <a:p>
          <a:r>
            <a:rPr lang="en-US" dirty="0"/>
            <a:t>4,748 UGC </a:t>
          </a:r>
        </a:p>
        <a:p>
          <a:r>
            <a:rPr lang="en-US" dirty="0"/>
            <a:t>Blizzard Watches **</a:t>
          </a:r>
        </a:p>
      </dgm:t>
    </dgm:pt>
    <dgm:pt modelId="{2371261C-78BE-4387-A06C-B7AF8EBABF92}" type="parTrans" cxnId="{AA3783FA-AB95-4CCE-8B14-B66EFC2F0CE1}">
      <dgm:prSet/>
      <dgm:spPr/>
      <dgm:t>
        <a:bodyPr/>
        <a:lstStyle/>
        <a:p>
          <a:endParaRPr lang="en-US"/>
        </a:p>
      </dgm:t>
    </dgm:pt>
    <dgm:pt modelId="{3091FC0D-653D-48AB-90A2-529F757AFA34}" type="sibTrans" cxnId="{AA3783FA-AB95-4CCE-8B14-B66EFC2F0CE1}">
      <dgm:prSet/>
      <dgm:spPr/>
      <dgm:t>
        <a:bodyPr/>
        <a:lstStyle/>
        <a:p>
          <a:endParaRPr lang="en-US"/>
        </a:p>
      </dgm:t>
    </dgm:pt>
    <dgm:pt modelId="{672C4C4A-78EC-4485-B4FC-57A45CE68DDD}">
      <dgm:prSet phldrT="[Text]"/>
      <dgm:spPr/>
      <dgm:t>
        <a:bodyPr/>
        <a:lstStyle/>
        <a:p>
          <a:r>
            <a:rPr lang="en-US" dirty="0"/>
            <a:t>Blizzard Warning</a:t>
          </a:r>
        </a:p>
        <a:p>
          <a:r>
            <a:rPr lang="en-US" dirty="0"/>
            <a:t>78.2%</a:t>
          </a:r>
        </a:p>
      </dgm:t>
    </dgm:pt>
    <dgm:pt modelId="{91CAA3A1-9B4B-4946-97C5-E2B657E78635}" type="parTrans" cxnId="{3ACC2DC6-845A-4DCE-972F-004FF93A0594}">
      <dgm:prSet/>
      <dgm:spPr/>
      <dgm:t>
        <a:bodyPr/>
        <a:lstStyle/>
        <a:p>
          <a:endParaRPr lang="en-US"/>
        </a:p>
      </dgm:t>
    </dgm:pt>
    <dgm:pt modelId="{FC2BD35B-5522-4F34-84C6-BCDF5A6CCF6B}" type="sibTrans" cxnId="{3ACC2DC6-845A-4DCE-972F-004FF93A0594}">
      <dgm:prSet/>
      <dgm:spPr/>
      <dgm:t>
        <a:bodyPr/>
        <a:lstStyle/>
        <a:p>
          <a:endParaRPr lang="en-US"/>
        </a:p>
      </dgm:t>
    </dgm:pt>
    <dgm:pt modelId="{30973B7D-B84B-4E90-805D-6C1619A393FD}">
      <dgm:prSet phldrT="[Text]"/>
      <dgm:spPr/>
      <dgm:t>
        <a:bodyPr/>
        <a:lstStyle/>
        <a:p>
          <a:r>
            <a:rPr lang="en-US" dirty="0"/>
            <a:t>Winter Storm Warning</a:t>
          </a:r>
        </a:p>
        <a:p>
          <a:r>
            <a:rPr lang="en-US" dirty="0"/>
            <a:t>12.6%</a:t>
          </a:r>
        </a:p>
      </dgm:t>
    </dgm:pt>
    <dgm:pt modelId="{170D3864-C975-498E-8818-298D3380B9E1}" type="parTrans" cxnId="{3A18F98C-0CED-4CBB-9C9A-7F9C8725DA5D}">
      <dgm:prSet/>
      <dgm:spPr/>
      <dgm:t>
        <a:bodyPr/>
        <a:lstStyle/>
        <a:p>
          <a:endParaRPr lang="en-US"/>
        </a:p>
      </dgm:t>
    </dgm:pt>
    <dgm:pt modelId="{33D7F162-6042-4091-9D2A-4806200AD68C}" type="sibTrans" cxnId="{3A18F98C-0CED-4CBB-9C9A-7F9C8725DA5D}">
      <dgm:prSet/>
      <dgm:spPr/>
      <dgm:t>
        <a:bodyPr/>
        <a:lstStyle/>
        <a:p>
          <a:endParaRPr lang="en-US"/>
        </a:p>
      </dgm:t>
    </dgm:pt>
    <dgm:pt modelId="{A9BB048E-50E3-4C8E-B3B7-A7DCA0960CBA}">
      <dgm:prSet phldrT="[Text]"/>
      <dgm:spPr/>
      <dgm:t>
        <a:bodyPr/>
        <a:lstStyle/>
        <a:p>
          <a:r>
            <a:rPr lang="en-US" dirty="0"/>
            <a:t>Wind Chill Warning</a:t>
          </a:r>
        </a:p>
        <a:p>
          <a:r>
            <a:rPr lang="en-US" dirty="0"/>
            <a:t>10.0%</a:t>
          </a:r>
        </a:p>
      </dgm:t>
    </dgm:pt>
    <dgm:pt modelId="{9FB4EB2A-AC59-4D34-9F88-EFB6DBC40232}" type="parTrans" cxnId="{91292321-4E94-4F75-A1FE-58B7295E5403}">
      <dgm:prSet/>
      <dgm:spPr/>
      <dgm:t>
        <a:bodyPr/>
        <a:lstStyle/>
        <a:p>
          <a:endParaRPr lang="en-US"/>
        </a:p>
      </dgm:t>
    </dgm:pt>
    <dgm:pt modelId="{B509A935-B1CF-461C-AD89-2821684177FA}" type="sibTrans" cxnId="{91292321-4E94-4F75-A1FE-58B7295E5403}">
      <dgm:prSet/>
      <dgm:spPr/>
      <dgm:t>
        <a:bodyPr/>
        <a:lstStyle/>
        <a:p>
          <a:endParaRPr lang="en-US"/>
        </a:p>
      </dgm:t>
    </dgm:pt>
    <dgm:pt modelId="{0EAD4334-1442-4E80-B04A-7E7B5BDF6D83}">
      <dgm:prSet/>
      <dgm:spPr/>
      <dgm:t>
        <a:bodyPr/>
        <a:lstStyle/>
        <a:p>
          <a:r>
            <a:rPr lang="en-US" dirty="0"/>
            <a:t>Wind Chill Advisory</a:t>
          </a:r>
        </a:p>
        <a:p>
          <a:r>
            <a:rPr lang="en-US" dirty="0"/>
            <a:t>5.1%</a:t>
          </a:r>
        </a:p>
      </dgm:t>
    </dgm:pt>
    <dgm:pt modelId="{95B236E8-9239-4555-98EA-68ABE29134BC}" type="parTrans" cxnId="{4B817A91-78D7-4837-82F0-7478A0F72583}">
      <dgm:prSet/>
      <dgm:spPr/>
      <dgm:t>
        <a:bodyPr/>
        <a:lstStyle/>
        <a:p>
          <a:endParaRPr lang="en-US"/>
        </a:p>
      </dgm:t>
    </dgm:pt>
    <dgm:pt modelId="{6C423EEE-915C-4368-852A-713A086E7700}" type="sibTrans" cxnId="{4B817A91-78D7-4837-82F0-7478A0F72583}">
      <dgm:prSet/>
      <dgm:spPr/>
      <dgm:t>
        <a:bodyPr/>
        <a:lstStyle/>
        <a:p>
          <a:endParaRPr lang="en-US"/>
        </a:p>
      </dgm:t>
    </dgm:pt>
    <dgm:pt modelId="{9536B149-211F-4FB3-A44C-1920AD8404C5}" type="asst">
      <dgm:prSet/>
      <dgm:spPr/>
      <dgm:t>
        <a:bodyPr/>
        <a:lstStyle/>
        <a:p>
          <a:r>
            <a:rPr lang="en-US" dirty="0"/>
            <a:t>No WWA</a:t>
          </a:r>
        </a:p>
        <a:p>
          <a:r>
            <a:rPr lang="en-US" dirty="0"/>
            <a:t>2.4%</a:t>
          </a:r>
        </a:p>
      </dgm:t>
    </dgm:pt>
    <dgm:pt modelId="{D3188DB7-F52F-4638-93F4-4BD775A0067D}" type="parTrans" cxnId="{B17AA4FE-0D05-49A7-BE10-381EDD5F5517}">
      <dgm:prSet/>
      <dgm:spPr/>
      <dgm:t>
        <a:bodyPr/>
        <a:lstStyle/>
        <a:p>
          <a:endParaRPr lang="en-US"/>
        </a:p>
      </dgm:t>
    </dgm:pt>
    <dgm:pt modelId="{0A72364D-0159-4585-BA1E-B4DE953535BE}" type="sibTrans" cxnId="{B17AA4FE-0D05-49A7-BE10-381EDD5F5517}">
      <dgm:prSet/>
      <dgm:spPr/>
      <dgm:t>
        <a:bodyPr/>
        <a:lstStyle/>
        <a:p>
          <a:endParaRPr lang="en-US"/>
        </a:p>
      </dgm:t>
    </dgm:pt>
    <dgm:pt modelId="{39DA0017-8E6C-46E6-9925-6E1957D8C2DB}" type="pres">
      <dgm:prSet presAssocID="{7C848015-9A79-47BA-B7F6-ECEF788D23BA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A9A1773F-3F5D-4C0E-8609-8245E90C65B5}" type="pres">
      <dgm:prSet presAssocID="{46585EC1-C1A7-4E82-91CA-7BD193F3376E}" presName="hierRoot1" presStyleCnt="0">
        <dgm:presLayoutVars>
          <dgm:hierBranch val="init"/>
        </dgm:presLayoutVars>
      </dgm:prSet>
      <dgm:spPr/>
    </dgm:pt>
    <dgm:pt modelId="{0FC7D6E6-CF14-4366-9FE7-622F474CA5D3}" type="pres">
      <dgm:prSet presAssocID="{46585EC1-C1A7-4E82-91CA-7BD193F3376E}" presName="rootComposite1" presStyleCnt="0"/>
      <dgm:spPr/>
    </dgm:pt>
    <dgm:pt modelId="{2A632C58-8D07-41BB-80B3-EBDF2BA990FB}" type="pres">
      <dgm:prSet presAssocID="{46585EC1-C1A7-4E82-91CA-7BD193F3376E}" presName="rootText1" presStyleLbl="node0" presStyleIdx="0" presStyleCnt="1" custLinFactNeighborX="2617" custLinFactNeighborY="68864">
        <dgm:presLayoutVars>
          <dgm:chPref val="3"/>
        </dgm:presLayoutVars>
      </dgm:prSet>
      <dgm:spPr/>
    </dgm:pt>
    <dgm:pt modelId="{DBE213C4-4FA6-4C3E-B9DE-FF6E5D5F740C}" type="pres">
      <dgm:prSet presAssocID="{46585EC1-C1A7-4E82-91CA-7BD193F3376E}" presName="rootConnector1" presStyleLbl="node1" presStyleIdx="0" presStyleCnt="0"/>
      <dgm:spPr/>
    </dgm:pt>
    <dgm:pt modelId="{5D73AA5D-2740-4CAC-82FB-5643057E78B3}" type="pres">
      <dgm:prSet presAssocID="{46585EC1-C1A7-4E82-91CA-7BD193F3376E}" presName="hierChild2" presStyleCnt="0"/>
      <dgm:spPr/>
    </dgm:pt>
    <dgm:pt modelId="{BDE60F11-03B2-4E8C-AE87-3FA6F4A2BE40}" type="pres">
      <dgm:prSet presAssocID="{91CAA3A1-9B4B-4946-97C5-E2B657E78635}" presName="Name37" presStyleLbl="parChTrans1D2" presStyleIdx="0" presStyleCnt="5"/>
      <dgm:spPr/>
    </dgm:pt>
    <dgm:pt modelId="{2125C8EC-6DE9-4899-881A-612095599DCF}" type="pres">
      <dgm:prSet presAssocID="{672C4C4A-78EC-4485-B4FC-57A45CE68DDD}" presName="hierRoot2" presStyleCnt="0">
        <dgm:presLayoutVars>
          <dgm:hierBranch val="init"/>
        </dgm:presLayoutVars>
      </dgm:prSet>
      <dgm:spPr/>
    </dgm:pt>
    <dgm:pt modelId="{4491E1FC-5B8C-4A0D-B069-7F3805828791}" type="pres">
      <dgm:prSet presAssocID="{672C4C4A-78EC-4485-B4FC-57A45CE68DDD}" presName="rootComposite" presStyleCnt="0"/>
      <dgm:spPr/>
    </dgm:pt>
    <dgm:pt modelId="{DB36C967-AF10-421F-846F-0231F7E2265F}" type="pres">
      <dgm:prSet presAssocID="{672C4C4A-78EC-4485-B4FC-57A45CE68DDD}" presName="rootText" presStyleLbl="node2" presStyleIdx="0" presStyleCnt="4" custLinFactNeighborY="-47671">
        <dgm:presLayoutVars>
          <dgm:chPref val="3"/>
        </dgm:presLayoutVars>
      </dgm:prSet>
      <dgm:spPr/>
    </dgm:pt>
    <dgm:pt modelId="{72448F9C-4E75-45DA-9267-7ACA2B551188}" type="pres">
      <dgm:prSet presAssocID="{672C4C4A-78EC-4485-B4FC-57A45CE68DDD}" presName="rootConnector" presStyleLbl="node2" presStyleIdx="0" presStyleCnt="4"/>
      <dgm:spPr/>
    </dgm:pt>
    <dgm:pt modelId="{90B23670-EFEC-4B5C-B615-8A066260827D}" type="pres">
      <dgm:prSet presAssocID="{672C4C4A-78EC-4485-B4FC-57A45CE68DDD}" presName="hierChild4" presStyleCnt="0"/>
      <dgm:spPr/>
    </dgm:pt>
    <dgm:pt modelId="{F0587FB0-8DD9-4107-B402-DF0A1C5BE689}" type="pres">
      <dgm:prSet presAssocID="{672C4C4A-78EC-4485-B4FC-57A45CE68DDD}" presName="hierChild5" presStyleCnt="0"/>
      <dgm:spPr/>
    </dgm:pt>
    <dgm:pt modelId="{8506910A-F9CC-4483-934D-518C9A2BA907}" type="pres">
      <dgm:prSet presAssocID="{170D3864-C975-498E-8818-298D3380B9E1}" presName="Name37" presStyleLbl="parChTrans1D2" presStyleIdx="1" presStyleCnt="5"/>
      <dgm:spPr/>
    </dgm:pt>
    <dgm:pt modelId="{F08391B1-4995-4776-921B-C44D967E60CA}" type="pres">
      <dgm:prSet presAssocID="{30973B7D-B84B-4E90-805D-6C1619A393FD}" presName="hierRoot2" presStyleCnt="0">
        <dgm:presLayoutVars>
          <dgm:hierBranch val="init"/>
        </dgm:presLayoutVars>
      </dgm:prSet>
      <dgm:spPr/>
    </dgm:pt>
    <dgm:pt modelId="{73A28892-889E-40BF-9645-C4697C7CA15E}" type="pres">
      <dgm:prSet presAssocID="{30973B7D-B84B-4E90-805D-6C1619A393FD}" presName="rootComposite" presStyleCnt="0"/>
      <dgm:spPr/>
    </dgm:pt>
    <dgm:pt modelId="{5B9D596B-600C-43E5-9CCB-683F44D91F26}" type="pres">
      <dgm:prSet presAssocID="{30973B7D-B84B-4E90-805D-6C1619A393FD}" presName="rootText" presStyleLbl="node2" presStyleIdx="1" presStyleCnt="4" custLinFactX="22301" custLinFactNeighborX="100000" custLinFactNeighborY="-47579">
        <dgm:presLayoutVars>
          <dgm:chPref val="3"/>
        </dgm:presLayoutVars>
      </dgm:prSet>
      <dgm:spPr/>
    </dgm:pt>
    <dgm:pt modelId="{5036E79E-68E3-4435-9964-A7D7F9E8AAF4}" type="pres">
      <dgm:prSet presAssocID="{30973B7D-B84B-4E90-805D-6C1619A393FD}" presName="rootConnector" presStyleLbl="node2" presStyleIdx="1" presStyleCnt="4"/>
      <dgm:spPr/>
    </dgm:pt>
    <dgm:pt modelId="{8D8B614B-B7C3-461D-9349-3F1CF361E19C}" type="pres">
      <dgm:prSet presAssocID="{30973B7D-B84B-4E90-805D-6C1619A393FD}" presName="hierChild4" presStyleCnt="0"/>
      <dgm:spPr/>
    </dgm:pt>
    <dgm:pt modelId="{BDC289E6-F95F-4115-9E89-ECD3E6422AC0}" type="pres">
      <dgm:prSet presAssocID="{30973B7D-B84B-4E90-805D-6C1619A393FD}" presName="hierChild5" presStyleCnt="0"/>
      <dgm:spPr/>
    </dgm:pt>
    <dgm:pt modelId="{E4357A05-09CB-4E4B-B1E8-27544E3D17FC}" type="pres">
      <dgm:prSet presAssocID="{9FB4EB2A-AC59-4D34-9F88-EFB6DBC40232}" presName="Name37" presStyleLbl="parChTrans1D2" presStyleIdx="2" presStyleCnt="5"/>
      <dgm:spPr/>
    </dgm:pt>
    <dgm:pt modelId="{3CBD66B7-5DFA-4AA0-9DDA-B03A39241AF1}" type="pres">
      <dgm:prSet presAssocID="{A9BB048E-50E3-4C8E-B3B7-A7DCA0960CBA}" presName="hierRoot2" presStyleCnt="0">
        <dgm:presLayoutVars>
          <dgm:hierBranch val="init"/>
        </dgm:presLayoutVars>
      </dgm:prSet>
      <dgm:spPr/>
    </dgm:pt>
    <dgm:pt modelId="{5E245FDF-2C67-4B56-8FD0-50142C502920}" type="pres">
      <dgm:prSet presAssocID="{A9BB048E-50E3-4C8E-B3B7-A7DCA0960CBA}" presName="rootComposite" presStyleCnt="0"/>
      <dgm:spPr/>
    </dgm:pt>
    <dgm:pt modelId="{73D6B8B4-8A28-4846-B107-4A811066EEAB}" type="pres">
      <dgm:prSet presAssocID="{A9BB048E-50E3-4C8E-B3B7-A7DCA0960CBA}" presName="rootText" presStyleLbl="node2" presStyleIdx="2" presStyleCnt="4" custLinFactX="-18860" custLinFactNeighborX="-100000" custLinFactNeighborY="-47579">
        <dgm:presLayoutVars>
          <dgm:chPref val="3"/>
        </dgm:presLayoutVars>
      </dgm:prSet>
      <dgm:spPr/>
    </dgm:pt>
    <dgm:pt modelId="{E889EDE5-E462-447D-B40A-66FA93FEB189}" type="pres">
      <dgm:prSet presAssocID="{A9BB048E-50E3-4C8E-B3B7-A7DCA0960CBA}" presName="rootConnector" presStyleLbl="node2" presStyleIdx="2" presStyleCnt="4"/>
      <dgm:spPr/>
    </dgm:pt>
    <dgm:pt modelId="{ED181080-A25F-4540-87F4-B85FE87993E2}" type="pres">
      <dgm:prSet presAssocID="{A9BB048E-50E3-4C8E-B3B7-A7DCA0960CBA}" presName="hierChild4" presStyleCnt="0"/>
      <dgm:spPr/>
    </dgm:pt>
    <dgm:pt modelId="{77617F06-1E01-47E9-A770-934F9402A8CE}" type="pres">
      <dgm:prSet presAssocID="{A9BB048E-50E3-4C8E-B3B7-A7DCA0960CBA}" presName="hierChild5" presStyleCnt="0"/>
      <dgm:spPr/>
    </dgm:pt>
    <dgm:pt modelId="{4D70C7FB-6B26-4A3B-9472-B26632D4A1F5}" type="pres">
      <dgm:prSet presAssocID="{95B236E8-9239-4555-98EA-68ABE29134BC}" presName="Name37" presStyleLbl="parChTrans1D2" presStyleIdx="3" presStyleCnt="5"/>
      <dgm:spPr/>
    </dgm:pt>
    <dgm:pt modelId="{27365834-5022-432D-8E52-A209D7949236}" type="pres">
      <dgm:prSet presAssocID="{0EAD4334-1442-4E80-B04A-7E7B5BDF6D83}" presName="hierRoot2" presStyleCnt="0">
        <dgm:presLayoutVars>
          <dgm:hierBranch val="init"/>
        </dgm:presLayoutVars>
      </dgm:prSet>
      <dgm:spPr/>
    </dgm:pt>
    <dgm:pt modelId="{30099F19-112A-4F33-8F86-2D04B7F5F634}" type="pres">
      <dgm:prSet presAssocID="{0EAD4334-1442-4E80-B04A-7E7B5BDF6D83}" presName="rootComposite" presStyleCnt="0"/>
      <dgm:spPr/>
    </dgm:pt>
    <dgm:pt modelId="{19096CDB-D7CB-4798-9580-A8B5ABCC0AB2}" type="pres">
      <dgm:prSet presAssocID="{0EAD4334-1442-4E80-B04A-7E7B5BDF6D83}" presName="rootText" presStyleLbl="node2" presStyleIdx="3" presStyleCnt="4" custLinFactNeighborY="-47671">
        <dgm:presLayoutVars>
          <dgm:chPref val="3"/>
        </dgm:presLayoutVars>
      </dgm:prSet>
      <dgm:spPr/>
    </dgm:pt>
    <dgm:pt modelId="{549C1479-23E2-46DD-A507-22AC6350A9C0}" type="pres">
      <dgm:prSet presAssocID="{0EAD4334-1442-4E80-B04A-7E7B5BDF6D83}" presName="rootConnector" presStyleLbl="node2" presStyleIdx="3" presStyleCnt="4"/>
      <dgm:spPr/>
    </dgm:pt>
    <dgm:pt modelId="{794CB0DF-D75C-44CF-8DA2-0F7A8DC73D22}" type="pres">
      <dgm:prSet presAssocID="{0EAD4334-1442-4E80-B04A-7E7B5BDF6D83}" presName="hierChild4" presStyleCnt="0"/>
      <dgm:spPr/>
    </dgm:pt>
    <dgm:pt modelId="{F36C86AC-ACAB-484B-B685-BE69E65D6A08}" type="pres">
      <dgm:prSet presAssocID="{0EAD4334-1442-4E80-B04A-7E7B5BDF6D83}" presName="hierChild5" presStyleCnt="0"/>
      <dgm:spPr/>
    </dgm:pt>
    <dgm:pt modelId="{E9611FF9-6740-43D9-9C7A-170F19732BFC}" type="pres">
      <dgm:prSet presAssocID="{46585EC1-C1A7-4E82-91CA-7BD193F3376E}" presName="hierChild3" presStyleCnt="0"/>
      <dgm:spPr/>
    </dgm:pt>
    <dgm:pt modelId="{151E6AB7-ACDF-478E-AEB4-05093B7FC16F}" type="pres">
      <dgm:prSet presAssocID="{D3188DB7-F52F-4638-93F4-4BD775A0067D}" presName="Name111" presStyleLbl="parChTrans1D2" presStyleIdx="4" presStyleCnt="5"/>
      <dgm:spPr/>
    </dgm:pt>
    <dgm:pt modelId="{F7367C5A-A796-44BB-A226-3AAE15CD0BBB}" type="pres">
      <dgm:prSet presAssocID="{9536B149-211F-4FB3-A44C-1920AD8404C5}" presName="hierRoot3" presStyleCnt="0">
        <dgm:presLayoutVars>
          <dgm:hierBranch val="init"/>
        </dgm:presLayoutVars>
      </dgm:prSet>
      <dgm:spPr/>
    </dgm:pt>
    <dgm:pt modelId="{2A5B6F43-91B9-4D2D-A42B-4230D3A2C462}" type="pres">
      <dgm:prSet presAssocID="{9536B149-211F-4FB3-A44C-1920AD8404C5}" presName="rootComposite3" presStyleCnt="0"/>
      <dgm:spPr/>
    </dgm:pt>
    <dgm:pt modelId="{A56D1D31-0E93-479D-8CB1-DCCABC018CC5}" type="pres">
      <dgm:prSet presAssocID="{9536B149-211F-4FB3-A44C-1920AD8404C5}" presName="rootText3" presStyleLbl="asst1" presStyleIdx="0" presStyleCnt="1" custLinFactX="100000" custLinFactNeighborX="131709" custLinFactNeighborY="-73136">
        <dgm:presLayoutVars>
          <dgm:chPref val="3"/>
        </dgm:presLayoutVars>
      </dgm:prSet>
      <dgm:spPr/>
    </dgm:pt>
    <dgm:pt modelId="{564D73D7-6865-484C-8E58-C76D6DA81579}" type="pres">
      <dgm:prSet presAssocID="{9536B149-211F-4FB3-A44C-1920AD8404C5}" presName="rootConnector3" presStyleLbl="asst1" presStyleIdx="0" presStyleCnt="1"/>
      <dgm:spPr/>
    </dgm:pt>
    <dgm:pt modelId="{E4C1E355-D6BE-4EF6-BEA8-348F4A90008D}" type="pres">
      <dgm:prSet presAssocID="{9536B149-211F-4FB3-A44C-1920AD8404C5}" presName="hierChild6" presStyleCnt="0"/>
      <dgm:spPr/>
    </dgm:pt>
    <dgm:pt modelId="{FB5EB2A7-5C7F-4044-B8D6-D60228B0A414}" type="pres">
      <dgm:prSet presAssocID="{9536B149-211F-4FB3-A44C-1920AD8404C5}" presName="hierChild7" presStyleCnt="0"/>
      <dgm:spPr/>
    </dgm:pt>
  </dgm:ptLst>
  <dgm:cxnLst>
    <dgm:cxn modelId="{40FCD904-0653-49C4-843C-B2CB5C8B47EA}" type="presOf" srcId="{95B236E8-9239-4555-98EA-68ABE29134BC}" destId="{4D70C7FB-6B26-4A3B-9472-B26632D4A1F5}" srcOrd="0" destOrd="0" presId="urn:microsoft.com/office/officeart/2005/8/layout/orgChart1"/>
    <dgm:cxn modelId="{6623050C-6BDD-4119-9B8A-02B3291AD76F}" type="presOf" srcId="{0EAD4334-1442-4E80-B04A-7E7B5BDF6D83}" destId="{19096CDB-D7CB-4798-9580-A8B5ABCC0AB2}" srcOrd="0" destOrd="0" presId="urn:microsoft.com/office/officeart/2005/8/layout/orgChart1"/>
    <dgm:cxn modelId="{785F2110-ADCF-4A7E-8A74-D2C72B5867FB}" type="presOf" srcId="{A9BB048E-50E3-4C8E-B3B7-A7DCA0960CBA}" destId="{73D6B8B4-8A28-4846-B107-4A811066EEAB}" srcOrd="0" destOrd="0" presId="urn:microsoft.com/office/officeart/2005/8/layout/orgChart1"/>
    <dgm:cxn modelId="{9650FE1A-919C-49A5-ABD2-91F8700AED76}" type="presOf" srcId="{9536B149-211F-4FB3-A44C-1920AD8404C5}" destId="{A56D1D31-0E93-479D-8CB1-DCCABC018CC5}" srcOrd="0" destOrd="0" presId="urn:microsoft.com/office/officeart/2005/8/layout/orgChart1"/>
    <dgm:cxn modelId="{91292321-4E94-4F75-A1FE-58B7295E5403}" srcId="{46585EC1-C1A7-4E82-91CA-7BD193F3376E}" destId="{A9BB048E-50E3-4C8E-B3B7-A7DCA0960CBA}" srcOrd="2" destOrd="0" parTransId="{9FB4EB2A-AC59-4D34-9F88-EFB6DBC40232}" sibTransId="{B509A935-B1CF-461C-AD89-2821684177FA}"/>
    <dgm:cxn modelId="{A213DD3A-5889-4E5C-9A1C-AC1908E95712}" type="presOf" srcId="{170D3864-C975-498E-8818-298D3380B9E1}" destId="{8506910A-F9CC-4483-934D-518C9A2BA907}" srcOrd="0" destOrd="0" presId="urn:microsoft.com/office/officeart/2005/8/layout/orgChart1"/>
    <dgm:cxn modelId="{8600575D-CB31-4DB7-9266-3E32A3195B3D}" type="presOf" srcId="{30973B7D-B84B-4E90-805D-6C1619A393FD}" destId="{5B9D596B-600C-43E5-9CCB-683F44D91F26}" srcOrd="0" destOrd="0" presId="urn:microsoft.com/office/officeart/2005/8/layout/orgChart1"/>
    <dgm:cxn modelId="{03EC174C-5A6C-48EB-AF95-E5C34EC74F7A}" type="presOf" srcId="{30973B7D-B84B-4E90-805D-6C1619A393FD}" destId="{5036E79E-68E3-4435-9964-A7D7F9E8AAF4}" srcOrd="1" destOrd="0" presId="urn:microsoft.com/office/officeart/2005/8/layout/orgChart1"/>
    <dgm:cxn modelId="{065E4457-2D59-4882-B48F-A634B7251B35}" type="presOf" srcId="{A9BB048E-50E3-4C8E-B3B7-A7DCA0960CBA}" destId="{E889EDE5-E462-447D-B40A-66FA93FEB189}" srcOrd="1" destOrd="0" presId="urn:microsoft.com/office/officeart/2005/8/layout/orgChart1"/>
    <dgm:cxn modelId="{1AB7037F-D2CA-462A-AD2F-E151E73911B1}" type="presOf" srcId="{9536B149-211F-4FB3-A44C-1920AD8404C5}" destId="{564D73D7-6865-484C-8E58-C76D6DA81579}" srcOrd="1" destOrd="0" presId="urn:microsoft.com/office/officeart/2005/8/layout/orgChart1"/>
    <dgm:cxn modelId="{3A18F98C-0CED-4CBB-9C9A-7F9C8725DA5D}" srcId="{46585EC1-C1A7-4E82-91CA-7BD193F3376E}" destId="{30973B7D-B84B-4E90-805D-6C1619A393FD}" srcOrd="1" destOrd="0" parTransId="{170D3864-C975-498E-8818-298D3380B9E1}" sibTransId="{33D7F162-6042-4091-9D2A-4806200AD68C}"/>
    <dgm:cxn modelId="{83C5108F-2DB7-4A19-B75B-3822C183E78B}" type="presOf" srcId="{9FB4EB2A-AC59-4D34-9F88-EFB6DBC40232}" destId="{E4357A05-09CB-4E4B-B1E8-27544E3D17FC}" srcOrd="0" destOrd="0" presId="urn:microsoft.com/office/officeart/2005/8/layout/orgChart1"/>
    <dgm:cxn modelId="{316A1690-8416-4C71-B942-43E41ECF03EA}" type="presOf" srcId="{672C4C4A-78EC-4485-B4FC-57A45CE68DDD}" destId="{DB36C967-AF10-421F-846F-0231F7E2265F}" srcOrd="0" destOrd="0" presId="urn:microsoft.com/office/officeart/2005/8/layout/orgChart1"/>
    <dgm:cxn modelId="{4B817A91-78D7-4837-82F0-7478A0F72583}" srcId="{46585EC1-C1A7-4E82-91CA-7BD193F3376E}" destId="{0EAD4334-1442-4E80-B04A-7E7B5BDF6D83}" srcOrd="3" destOrd="0" parTransId="{95B236E8-9239-4555-98EA-68ABE29134BC}" sibTransId="{6C423EEE-915C-4368-852A-713A086E7700}"/>
    <dgm:cxn modelId="{5F05AD9A-7A89-446C-9960-42949084D5FF}" type="presOf" srcId="{91CAA3A1-9B4B-4946-97C5-E2B657E78635}" destId="{BDE60F11-03B2-4E8C-AE87-3FA6F4A2BE40}" srcOrd="0" destOrd="0" presId="urn:microsoft.com/office/officeart/2005/8/layout/orgChart1"/>
    <dgm:cxn modelId="{442468AB-B8B0-4440-9D11-E7844CBAA497}" type="presOf" srcId="{46585EC1-C1A7-4E82-91CA-7BD193F3376E}" destId="{2A632C58-8D07-41BB-80B3-EBDF2BA990FB}" srcOrd="0" destOrd="0" presId="urn:microsoft.com/office/officeart/2005/8/layout/orgChart1"/>
    <dgm:cxn modelId="{3ACC2DC6-845A-4DCE-972F-004FF93A0594}" srcId="{46585EC1-C1A7-4E82-91CA-7BD193F3376E}" destId="{672C4C4A-78EC-4485-B4FC-57A45CE68DDD}" srcOrd="0" destOrd="0" parTransId="{91CAA3A1-9B4B-4946-97C5-E2B657E78635}" sibTransId="{FC2BD35B-5522-4F34-84C6-BCDF5A6CCF6B}"/>
    <dgm:cxn modelId="{346DB2CB-6AC6-4FDF-9793-004393CD93D3}" type="presOf" srcId="{46585EC1-C1A7-4E82-91CA-7BD193F3376E}" destId="{DBE213C4-4FA6-4C3E-B9DE-FF6E5D5F740C}" srcOrd="1" destOrd="0" presId="urn:microsoft.com/office/officeart/2005/8/layout/orgChart1"/>
    <dgm:cxn modelId="{DBE370D7-32A6-420E-8EB0-AA7BA85A1B7D}" type="presOf" srcId="{7C848015-9A79-47BA-B7F6-ECEF788D23BA}" destId="{39DA0017-8E6C-46E6-9925-6E1957D8C2DB}" srcOrd="0" destOrd="0" presId="urn:microsoft.com/office/officeart/2005/8/layout/orgChart1"/>
    <dgm:cxn modelId="{D788B0E3-B5DA-4492-AE34-914D69FA2490}" type="presOf" srcId="{0EAD4334-1442-4E80-B04A-7E7B5BDF6D83}" destId="{549C1479-23E2-46DD-A507-22AC6350A9C0}" srcOrd="1" destOrd="0" presId="urn:microsoft.com/office/officeart/2005/8/layout/orgChart1"/>
    <dgm:cxn modelId="{7F3035EB-754B-463C-9E69-FFE0CD477A08}" type="presOf" srcId="{D3188DB7-F52F-4638-93F4-4BD775A0067D}" destId="{151E6AB7-ACDF-478E-AEB4-05093B7FC16F}" srcOrd="0" destOrd="0" presId="urn:microsoft.com/office/officeart/2005/8/layout/orgChart1"/>
    <dgm:cxn modelId="{AC82FFF9-135A-4ACE-893A-13FDC1EFDEC6}" type="presOf" srcId="{672C4C4A-78EC-4485-B4FC-57A45CE68DDD}" destId="{72448F9C-4E75-45DA-9267-7ACA2B551188}" srcOrd="1" destOrd="0" presId="urn:microsoft.com/office/officeart/2005/8/layout/orgChart1"/>
    <dgm:cxn modelId="{AA3783FA-AB95-4CCE-8B14-B66EFC2F0CE1}" srcId="{7C848015-9A79-47BA-B7F6-ECEF788D23BA}" destId="{46585EC1-C1A7-4E82-91CA-7BD193F3376E}" srcOrd="0" destOrd="0" parTransId="{2371261C-78BE-4387-A06C-B7AF8EBABF92}" sibTransId="{3091FC0D-653D-48AB-90A2-529F757AFA34}"/>
    <dgm:cxn modelId="{B17AA4FE-0D05-49A7-BE10-381EDD5F5517}" srcId="{46585EC1-C1A7-4E82-91CA-7BD193F3376E}" destId="{9536B149-211F-4FB3-A44C-1920AD8404C5}" srcOrd="4" destOrd="0" parTransId="{D3188DB7-F52F-4638-93F4-4BD775A0067D}" sibTransId="{0A72364D-0159-4585-BA1E-B4DE953535BE}"/>
    <dgm:cxn modelId="{0A461DAC-C235-41C1-BB3D-1F2002D5A47D}" type="presParOf" srcId="{39DA0017-8E6C-46E6-9925-6E1957D8C2DB}" destId="{A9A1773F-3F5D-4C0E-8609-8245E90C65B5}" srcOrd="0" destOrd="0" presId="urn:microsoft.com/office/officeart/2005/8/layout/orgChart1"/>
    <dgm:cxn modelId="{C70541BF-BEC5-4230-9DFE-0AEAF0DB1132}" type="presParOf" srcId="{A9A1773F-3F5D-4C0E-8609-8245E90C65B5}" destId="{0FC7D6E6-CF14-4366-9FE7-622F474CA5D3}" srcOrd="0" destOrd="0" presId="urn:microsoft.com/office/officeart/2005/8/layout/orgChart1"/>
    <dgm:cxn modelId="{9CC1A05A-CF86-4D6B-8D93-FD9AAE15E04B}" type="presParOf" srcId="{0FC7D6E6-CF14-4366-9FE7-622F474CA5D3}" destId="{2A632C58-8D07-41BB-80B3-EBDF2BA990FB}" srcOrd="0" destOrd="0" presId="urn:microsoft.com/office/officeart/2005/8/layout/orgChart1"/>
    <dgm:cxn modelId="{2458E9C9-F36F-477C-9490-0393A06E20CC}" type="presParOf" srcId="{0FC7D6E6-CF14-4366-9FE7-622F474CA5D3}" destId="{DBE213C4-4FA6-4C3E-B9DE-FF6E5D5F740C}" srcOrd="1" destOrd="0" presId="urn:microsoft.com/office/officeart/2005/8/layout/orgChart1"/>
    <dgm:cxn modelId="{CF2E9AE5-8A79-4F32-8BEA-FC3A7C1ED357}" type="presParOf" srcId="{A9A1773F-3F5D-4C0E-8609-8245E90C65B5}" destId="{5D73AA5D-2740-4CAC-82FB-5643057E78B3}" srcOrd="1" destOrd="0" presId="urn:microsoft.com/office/officeart/2005/8/layout/orgChart1"/>
    <dgm:cxn modelId="{5F816D69-58B0-4FE6-AEAF-FF4A52ACB00B}" type="presParOf" srcId="{5D73AA5D-2740-4CAC-82FB-5643057E78B3}" destId="{BDE60F11-03B2-4E8C-AE87-3FA6F4A2BE40}" srcOrd="0" destOrd="0" presId="urn:microsoft.com/office/officeart/2005/8/layout/orgChart1"/>
    <dgm:cxn modelId="{4E32ECBA-9278-4283-8BB4-C50648DA3A39}" type="presParOf" srcId="{5D73AA5D-2740-4CAC-82FB-5643057E78B3}" destId="{2125C8EC-6DE9-4899-881A-612095599DCF}" srcOrd="1" destOrd="0" presId="urn:microsoft.com/office/officeart/2005/8/layout/orgChart1"/>
    <dgm:cxn modelId="{5E26A56A-46E1-4284-B633-595DD8A5BBDC}" type="presParOf" srcId="{2125C8EC-6DE9-4899-881A-612095599DCF}" destId="{4491E1FC-5B8C-4A0D-B069-7F3805828791}" srcOrd="0" destOrd="0" presId="urn:microsoft.com/office/officeart/2005/8/layout/orgChart1"/>
    <dgm:cxn modelId="{A6870CD7-596D-4282-BAED-C1927F4E9C43}" type="presParOf" srcId="{4491E1FC-5B8C-4A0D-B069-7F3805828791}" destId="{DB36C967-AF10-421F-846F-0231F7E2265F}" srcOrd="0" destOrd="0" presId="urn:microsoft.com/office/officeart/2005/8/layout/orgChart1"/>
    <dgm:cxn modelId="{C71751DE-AB1F-4858-B44D-017C7544E57F}" type="presParOf" srcId="{4491E1FC-5B8C-4A0D-B069-7F3805828791}" destId="{72448F9C-4E75-45DA-9267-7ACA2B551188}" srcOrd="1" destOrd="0" presId="urn:microsoft.com/office/officeart/2005/8/layout/orgChart1"/>
    <dgm:cxn modelId="{B5582C9B-17E8-4689-8321-B95A9518E76D}" type="presParOf" srcId="{2125C8EC-6DE9-4899-881A-612095599DCF}" destId="{90B23670-EFEC-4B5C-B615-8A066260827D}" srcOrd="1" destOrd="0" presId="urn:microsoft.com/office/officeart/2005/8/layout/orgChart1"/>
    <dgm:cxn modelId="{E17629F4-3008-4D95-997E-72FAA09C5338}" type="presParOf" srcId="{2125C8EC-6DE9-4899-881A-612095599DCF}" destId="{F0587FB0-8DD9-4107-B402-DF0A1C5BE689}" srcOrd="2" destOrd="0" presId="urn:microsoft.com/office/officeart/2005/8/layout/orgChart1"/>
    <dgm:cxn modelId="{4F508059-4B77-46AB-AAF0-D2693CD995AC}" type="presParOf" srcId="{5D73AA5D-2740-4CAC-82FB-5643057E78B3}" destId="{8506910A-F9CC-4483-934D-518C9A2BA907}" srcOrd="2" destOrd="0" presId="urn:microsoft.com/office/officeart/2005/8/layout/orgChart1"/>
    <dgm:cxn modelId="{72158B13-C9A4-4F46-A924-895303727FED}" type="presParOf" srcId="{5D73AA5D-2740-4CAC-82FB-5643057E78B3}" destId="{F08391B1-4995-4776-921B-C44D967E60CA}" srcOrd="3" destOrd="0" presId="urn:microsoft.com/office/officeart/2005/8/layout/orgChart1"/>
    <dgm:cxn modelId="{BE474986-BA05-45DC-837C-67E39B011870}" type="presParOf" srcId="{F08391B1-4995-4776-921B-C44D967E60CA}" destId="{73A28892-889E-40BF-9645-C4697C7CA15E}" srcOrd="0" destOrd="0" presId="urn:microsoft.com/office/officeart/2005/8/layout/orgChart1"/>
    <dgm:cxn modelId="{1CF9B31C-EFB8-4E46-838A-401E0D95CDFC}" type="presParOf" srcId="{73A28892-889E-40BF-9645-C4697C7CA15E}" destId="{5B9D596B-600C-43E5-9CCB-683F44D91F26}" srcOrd="0" destOrd="0" presId="urn:microsoft.com/office/officeart/2005/8/layout/orgChart1"/>
    <dgm:cxn modelId="{B98965F6-64AA-428D-BCEC-C2B825A8D4A9}" type="presParOf" srcId="{73A28892-889E-40BF-9645-C4697C7CA15E}" destId="{5036E79E-68E3-4435-9964-A7D7F9E8AAF4}" srcOrd="1" destOrd="0" presId="urn:microsoft.com/office/officeart/2005/8/layout/orgChart1"/>
    <dgm:cxn modelId="{590FE4D9-998F-4AF6-B3EF-D308DA64246D}" type="presParOf" srcId="{F08391B1-4995-4776-921B-C44D967E60CA}" destId="{8D8B614B-B7C3-461D-9349-3F1CF361E19C}" srcOrd="1" destOrd="0" presId="urn:microsoft.com/office/officeart/2005/8/layout/orgChart1"/>
    <dgm:cxn modelId="{C5D0D291-FCB5-4F17-9108-2A758C39CACA}" type="presParOf" srcId="{F08391B1-4995-4776-921B-C44D967E60CA}" destId="{BDC289E6-F95F-4115-9E89-ECD3E6422AC0}" srcOrd="2" destOrd="0" presId="urn:microsoft.com/office/officeart/2005/8/layout/orgChart1"/>
    <dgm:cxn modelId="{EF00781D-2049-4750-B7D2-FF9E897085D1}" type="presParOf" srcId="{5D73AA5D-2740-4CAC-82FB-5643057E78B3}" destId="{E4357A05-09CB-4E4B-B1E8-27544E3D17FC}" srcOrd="4" destOrd="0" presId="urn:microsoft.com/office/officeart/2005/8/layout/orgChart1"/>
    <dgm:cxn modelId="{42C6441B-226C-4F86-A7F0-62B30E5A5A04}" type="presParOf" srcId="{5D73AA5D-2740-4CAC-82FB-5643057E78B3}" destId="{3CBD66B7-5DFA-4AA0-9DDA-B03A39241AF1}" srcOrd="5" destOrd="0" presId="urn:microsoft.com/office/officeart/2005/8/layout/orgChart1"/>
    <dgm:cxn modelId="{C873BC53-7930-47F7-9894-2E4A390F12DF}" type="presParOf" srcId="{3CBD66B7-5DFA-4AA0-9DDA-B03A39241AF1}" destId="{5E245FDF-2C67-4B56-8FD0-50142C502920}" srcOrd="0" destOrd="0" presId="urn:microsoft.com/office/officeart/2005/8/layout/orgChart1"/>
    <dgm:cxn modelId="{98DD22E1-528D-4DB6-BEF0-71375C0C52DB}" type="presParOf" srcId="{5E245FDF-2C67-4B56-8FD0-50142C502920}" destId="{73D6B8B4-8A28-4846-B107-4A811066EEAB}" srcOrd="0" destOrd="0" presId="urn:microsoft.com/office/officeart/2005/8/layout/orgChart1"/>
    <dgm:cxn modelId="{51E6F68C-5014-4A45-8D28-3B537E3112BB}" type="presParOf" srcId="{5E245FDF-2C67-4B56-8FD0-50142C502920}" destId="{E889EDE5-E462-447D-B40A-66FA93FEB189}" srcOrd="1" destOrd="0" presId="urn:microsoft.com/office/officeart/2005/8/layout/orgChart1"/>
    <dgm:cxn modelId="{F9916EE4-367C-46A4-90E3-EB0B1F50187E}" type="presParOf" srcId="{3CBD66B7-5DFA-4AA0-9DDA-B03A39241AF1}" destId="{ED181080-A25F-4540-87F4-B85FE87993E2}" srcOrd="1" destOrd="0" presId="urn:microsoft.com/office/officeart/2005/8/layout/orgChart1"/>
    <dgm:cxn modelId="{4B80B879-ECEA-4C18-86CF-5AD0979D34D7}" type="presParOf" srcId="{3CBD66B7-5DFA-4AA0-9DDA-B03A39241AF1}" destId="{77617F06-1E01-47E9-A770-934F9402A8CE}" srcOrd="2" destOrd="0" presId="urn:microsoft.com/office/officeart/2005/8/layout/orgChart1"/>
    <dgm:cxn modelId="{0A43BF1D-36E8-415C-A794-9FE1C6204CF8}" type="presParOf" srcId="{5D73AA5D-2740-4CAC-82FB-5643057E78B3}" destId="{4D70C7FB-6B26-4A3B-9472-B26632D4A1F5}" srcOrd="6" destOrd="0" presId="urn:microsoft.com/office/officeart/2005/8/layout/orgChart1"/>
    <dgm:cxn modelId="{5494F6FA-BB8D-4CA5-B737-AFBC5FC73260}" type="presParOf" srcId="{5D73AA5D-2740-4CAC-82FB-5643057E78B3}" destId="{27365834-5022-432D-8E52-A209D7949236}" srcOrd="7" destOrd="0" presId="urn:microsoft.com/office/officeart/2005/8/layout/orgChart1"/>
    <dgm:cxn modelId="{C4D29B6D-0C64-43DE-9B25-40F348784F5C}" type="presParOf" srcId="{27365834-5022-432D-8E52-A209D7949236}" destId="{30099F19-112A-4F33-8F86-2D04B7F5F634}" srcOrd="0" destOrd="0" presId="urn:microsoft.com/office/officeart/2005/8/layout/orgChart1"/>
    <dgm:cxn modelId="{D53C51BC-E15E-4202-8716-704957A4482D}" type="presParOf" srcId="{30099F19-112A-4F33-8F86-2D04B7F5F634}" destId="{19096CDB-D7CB-4798-9580-A8B5ABCC0AB2}" srcOrd="0" destOrd="0" presId="urn:microsoft.com/office/officeart/2005/8/layout/orgChart1"/>
    <dgm:cxn modelId="{CDBAC517-4755-4F2B-9A06-21DCAAC03E21}" type="presParOf" srcId="{30099F19-112A-4F33-8F86-2D04B7F5F634}" destId="{549C1479-23E2-46DD-A507-22AC6350A9C0}" srcOrd="1" destOrd="0" presId="urn:microsoft.com/office/officeart/2005/8/layout/orgChart1"/>
    <dgm:cxn modelId="{7B337D7F-9368-4532-B29D-A6CF1F1A7B67}" type="presParOf" srcId="{27365834-5022-432D-8E52-A209D7949236}" destId="{794CB0DF-D75C-44CF-8DA2-0F7A8DC73D22}" srcOrd="1" destOrd="0" presId="urn:microsoft.com/office/officeart/2005/8/layout/orgChart1"/>
    <dgm:cxn modelId="{FF227477-18D8-40ED-BF9F-100F2B5CBBB9}" type="presParOf" srcId="{27365834-5022-432D-8E52-A209D7949236}" destId="{F36C86AC-ACAB-484B-B685-BE69E65D6A08}" srcOrd="2" destOrd="0" presId="urn:microsoft.com/office/officeart/2005/8/layout/orgChart1"/>
    <dgm:cxn modelId="{0D1DA59E-2B11-4F98-B5EE-D4B9BFE6A24C}" type="presParOf" srcId="{A9A1773F-3F5D-4C0E-8609-8245E90C65B5}" destId="{E9611FF9-6740-43D9-9C7A-170F19732BFC}" srcOrd="2" destOrd="0" presId="urn:microsoft.com/office/officeart/2005/8/layout/orgChart1"/>
    <dgm:cxn modelId="{F49EFF0E-3FD6-4146-A173-1487F79FCDFA}" type="presParOf" srcId="{E9611FF9-6740-43D9-9C7A-170F19732BFC}" destId="{151E6AB7-ACDF-478E-AEB4-05093B7FC16F}" srcOrd="0" destOrd="0" presId="urn:microsoft.com/office/officeart/2005/8/layout/orgChart1"/>
    <dgm:cxn modelId="{A622371B-A19E-40B5-8ED4-729CE22CA551}" type="presParOf" srcId="{E9611FF9-6740-43D9-9C7A-170F19732BFC}" destId="{F7367C5A-A796-44BB-A226-3AAE15CD0BBB}" srcOrd="1" destOrd="0" presId="urn:microsoft.com/office/officeart/2005/8/layout/orgChart1"/>
    <dgm:cxn modelId="{87A38224-9D7F-430F-94B8-95A5A5B43268}" type="presParOf" srcId="{F7367C5A-A796-44BB-A226-3AAE15CD0BBB}" destId="{2A5B6F43-91B9-4D2D-A42B-4230D3A2C462}" srcOrd="0" destOrd="0" presId="urn:microsoft.com/office/officeart/2005/8/layout/orgChart1"/>
    <dgm:cxn modelId="{FF47FD3B-4F92-4A64-8DB9-52BCB61B9337}" type="presParOf" srcId="{2A5B6F43-91B9-4D2D-A42B-4230D3A2C462}" destId="{A56D1D31-0E93-479D-8CB1-DCCABC018CC5}" srcOrd="0" destOrd="0" presId="urn:microsoft.com/office/officeart/2005/8/layout/orgChart1"/>
    <dgm:cxn modelId="{9B52575E-3AFD-4B4F-864C-4A2E3CCBF316}" type="presParOf" srcId="{2A5B6F43-91B9-4D2D-A42B-4230D3A2C462}" destId="{564D73D7-6865-484C-8E58-C76D6DA81579}" srcOrd="1" destOrd="0" presId="urn:microsoft.com/office/officeart/2005/8/layout/orgChart1"/>
    <dgm:cxn modelId="{40AFE760-50D9-4F77-AA81-1EBA1E51B463}" type="presParOf" srcId="{F7367C5A-A796-44BB-A226-3AAE15CD0BBB}" destId="{E4C1E355-D6BE-4EF6-BEA8-348F4A90008D}" srcOrd="1" destOrd="0" presId="urn:microsoft.com/office/officeart/2005/8/layout/orgChart1"/>
    <dgm:cxn modelId="{F5226B7A-69FC-4641-9916-86C5BD09310B}" type="presParOf" srcId="{F7367C5A-A796-44BB-A226-3AAE15CD0BBB}" destId="{FB5EB2A7-5C7F-4044-B8D6-D60228B0A414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C848015-9A79-47BA-B7F6-ECEF788D23BA}" type="doc">
      <dgm:prSet loTypeId="urn:microsoft.com/office/officeart/2005/8/layout/orgChart1" loCatId="hierarchy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46585EC1-C1A7-4E82-91CA-7BD193F3376E}">
      <dgm:prSet phldrT="[Text]"/>
      <dgm:spPr/>
      <dgm:t>
        <a:bodyPr/>
        <a:lstStyle/>
        <a:p>
          <a:r>
            <a:rPr lang="en-US" dirty="0"/>
            <a:t>91,935 UGC </a:t>
          </a:r>
        </a:p>
        <a:p>
          <a:r>
            <a:rPr lang="en-US" dirty="0"/>
            <a:t>Winter Storm Watches</a:t>
          </a:r>
        </a:p>
      </dgm:t>
    </dgm:pt>
    <dgm:pt modelId="{2371261C-78BE-4387-A06C-B7AF8EBABF92}" type="parTrans" cxnId="{AA3783FA-AB95-4CCE-8B14-B66EFC2F0CE1}">
      <dgm:prSet/>
      <dgm:spPr/>
      <dgm:t>
        <a:bodyPr/>
        <a:lstStyle/>
        <a:p>
          <a:endParaRPr lang="en-US"/>
        </a:p>
      </dgm:t>
    </dgm:pt>
    <dgm:pt modelId="{3091FC0D-653D-48AB-90A2-529F757AFA34}" type="sibTrans" cxnId="{AA3783FA-AB95-4CCE-8B14-B66EFC2F0CE1}">
      <dgm:prSet/>
      <dgm:spPr/>
      <dgm:t>
        <a:bodyPr/>
        <a:lstStyle/>
        <a:p>
          <a:endParaRPr lang="en-US"/>
        </a:p>
      </dgm:t>
    </dgm:pt>
    <dgm:pt modelId="{672C4C4A-78EC-4485-B4FC-57A45CE68DDD}">
      <dgm:prSet phldrT="[Text]"/>
      <dgm:spPr/>
      <dgm:t>
        <a:bodyPr/>
        <a:lstStyle/>
        <a:p>
          <a:r>
            <a:rPr lang="en-US" dirty="0"/>
            <a:t>Winter Storm Warning</a:t>
          </a:r>
        </a:p>
        <a:p>
          <a:r>
            <a:rPr lang="en-US" dirty="0"/>
            <a:t>63.7%</a:t>
          </a:r>
        </a:p>
      </dgm:t>
    </dgm:pt>
    <dgm:pt modelId="{91CAA3A1-9B4B-4946-97C5-E2B657E78635}" type="parTrans" cxnId="{3ACC2DC6-845A-4DCE-972F-004FF93A0594}">
      <dgm:prSet/>
      <dgm:spPr/>
      <dgm:t>
        <a:bodyPr/>
        <a:lstStyle/>
        <a:p>
          <a:endParaRPr lang="en-US"/>
        </a:p>
      </dgm:t>
    </dgm:pt>
    <dgm:pt modelId="{FC2BD35B-5522-4F34-84C6-BCDF5A6CCF6B}" type="sibTrans" cxnId="{3ACC2DC6-845A-4DCE-972F-004FF93A0594}">
      <dgm:prSet/>
      <dgm:spPr/>
      <dgm:t>
        <a:bodyPr/>
        <a:lstStyle/>
        <a:p>
          <a:endParaRPr lang="en-US"/>
        </a:p>
      </dgm:t>
    </dgm:pt>
    <dgm:pt modelId="{30973B7D-B84B-4E90-805D-6C1619A393FD}">
      <dgm:prSet phldrT="[Text]"/>
      <dgm:spPr/>
      <dgm:t>
        <a:bodyPr/>
        <a:lstStyle/>
        <a:p>
          <a:r>
            <a:rPr lang="en-US" dirty="0"/>
            <a:t>Winter Weather </a:t>
          </a:r>
          <a:r>
            <a:rPr lang="en-US" dirty="0" err="1"/>
            <a:t>Advsiory</a:t>
          </a:r>
          <a:endParaRPr lang="en-US" dirty="0"/>
        </a:p>
        <a:p>
          <a:r>
            <a:rPr lang="en-US" dirty="0"/>
            <a:t>35.1%</a:t>
          </a:r>
        </a:p>
      </dgm:t>
    </dgm:pt>
    <dgm:pt modelId="{170D3864-C975-498E-8818-298D3380B9E1}" type="parTrans" cxnId="{3A18F98C-0CED-4CBB-9C9A-7F9C8725DA5D}">
      <dgm:prSet/>
      <dgm:spPr/>
      <dgm:t>
        <a:bodyPr/>
        <a:lstStyle/>
        <a:p>
          <a:endParaRPr lang="en-US"/>
        </a:p>
      </dgm:t>
    </dgm:pt>
    <dgm:pt modelId="{33D7F162-6042-4091-9D2A-4806200AD68C}" type="sibTrans" cxnId="{3A18F98C-0CED-4CBB-9C9A-7F9C8725DA5D}">
      <dgm:prSet/>
      <dgm:spPr/>
      <dgm:t>
        <a:bodyPr/>
        <a:lstStyle/>
        <a:p>
          <a:endParaRPr lang="en-US"/>
        </a:p>
      </dgm:t>
    </dgm:pt>
    <dgm:pt modelId="{A9BB048E-50E3-4C8E-B3B7-A7DCA0960CBA}">
      <dgm:prSet phldrT="[Text]"/>
      <dgm:spPr/>
      <dgm:t>
        <a:bodyPr/>
        <a:lstStyle/>
        <a:p>
          <a:r>
            <a:rPr lang="en-US" dirty="0"/>
            <a:t>Blizzard Warning</a:t>
          </a:r>
        </a:p>
        <a:p>
          <a:r>
            <a:rPr lang="en-US" dirty="0"/>
            <a:t>5.8% (</a:t>
          </a:r>
          <a:r>
            <a:rPr lang="en-US" dirty="0">
              <a:solidFill>
                <a:srgbClr val="FFFF00"/>
              </a:solidFill>
            </a:rPr>
            <a:t>5,307</a:t>
          </a:r>
          <a:r>
            <a:rPr lang="en-US" dirty="0"/>
            <a:t>!!)</a:t>
          </a:r>
        </a:p>
      </dgm:t>
    </dgm:pt>
    <dgm:pt modelId="{9FB4EB2A-AC59-4D34-9F88-EFB6DBC40232}" type="parTrans" cxnId="{91292321-4E94-4F75-A1FE-58B7295E5403}">
      <dgm:prSet/>
      <dgm:spPr/>
      <dgm:t>
        <a:bodyPr/>
        <a:lstStyle/>
        <a:p>
          <a:endParaRPr lang="en-US"/>
        </a:p>
      </dgm:t>
    </dgm:pt>
    <dgm:pt modelId="{B509A935-B1CF-461C-AD89-2821684177FA}" type="sibTrans" cxnId="{91292321-4E94-4F75-A1FE-58B7295E5403}">
      <dgm:prSet/>
      <dgm:spPr/>
      <dgm:t>
        <a:bodyPr/>
        <a:lstStyle/>
        <a:p>
          <a:endParaRPr lang="en-US"/>
        </a:p>
      </dgm:t>
    </dgm:pt>
    <dgm:pt modelId="{0EAD4334-1442-4E80-B04A-7E7B5BDF6D83}">
      <dgm:prSet/>
      <dgm:spPr/>
      <dgm:t>
        <a:bodyPr/>
        <a:lstStyle/>
        <a:p>
          <a:r>
            <a:rPr lang="en-US" strike="sngStrike" dirty="0"/>
            <a:t>Snow Advisory</a:t>
          </a:r>
        </a:p>
        <a:p>
          <a:r>
            <a:rPr lang="en-US" dirty="0"/>
            <a:t>4.2%</a:t>
          </a:r>
        </a:p>
      </dgm:t>
    </dgm:pt>
    <dgm:pt modelId="{95B236E8-9239-4555-98EA-68ABE29134BC}" type="parTrans" cxnId="{4B817A91-78D7-4837-82F0-7478A0F72583}">
      <dgm:prSet/>
      <dgm:spPr/>
      <dgm:t>
        <a:bodyPr/>
        <a:lstStyle/>
        <a:p>
          <a:endParaRPr lang="en-US"/>
        </a:p>
      </dgm:t>
    </dgm:pt>
    <dgm:pt modelId="{6C423EEE-915C-4368-852A-713A086E7700}" type="sibTrans" cxnId="{4B817A91-78D7-4837-82F0-7478A0F72583}">
      <dgm:prSet/>
      <dgm:spPr/>
      <dgm:t>
        <a:bodyPr/>
        <a:lstStyle/>
        <a:p>
          <a:endParaRPr lang="en-US"/>
        </a:p>
      </dgm:t>
    </dgm:pt>
    <dgm:pt modelId="{6F4EDA01-1A9A-47AE-9E5C-3F7FEAC40A7F}" type="asst">
      <dgm:prSet/>
      <dgm:spPr/>
      <dgm:t>
        <a:bodyPr/>
        <a:lstStyle/>
        <a:p>
          <a:r>
            <a:rPr lang="en-US" dirty="0"/>
            <a:t>No WWA</a:t>
          </a:r>
        </a:p>
        <a:p>
          <a:r>
            <a:rPr lang="en-US" dirty="0"/>
            <a:t>3.4%</a:t>
          </a:r>
        </a:p>
      </dgm:t>
    </dgm:pt>
    <dgm:pt modelId="{53903FED-B165-4C59-B198-F072EDE3DBEE}" type="parTrans" cxnId="{3F0E5233-0AEE-44E5-BA11-BD1AD1A6E2E3}">
      <dgm:prSet/>
      <dgm:spPr/>
      <dgm:t>
        <a:bodyPr/>
        <a:lstStyle/>
        <a:p>
          <a:endParaRPr lang="en-US"/>
        </a:p>
      </dgm:t>
    </dgm:pt>
    <dgm:pt modelId="{BB3FB887-83AD-4759-904E-29D8947A183C}" type="sibTrans" cxnId="{3F0E5233-0AEE-44E5-BA11-BD1AD1A6E2E3}">
      <dgm:prSet/>
      <dgm:spPr/>
      <dgm:t>
        <a:bodyPr/>
        <a:lstStyle/>
        <a:p>
          <a:endParaRPr lang="en-US"/>
        </a:p>
      </dgm:t>
    </dgm:pt>
    <dgm:pt modelId="{39DA0017-8E6C-46E6-9925-6E1957D8C2DB}" type="pres">
      <dgm:prSet presAssocID="{7C848015-9A79-47BA-B7F6-ECEF788D23BA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A9A1773F-3F5D-4C0E-8609-8245E90C65B5}" type="pres">
      <dgm:prSet presAssocID="{46585EC1-C1A7-4E82-91CA-7BD193F3376E}" presName="hierRoot1" presStyleCnt="0">
        <dgm:presLayoutVars>
          <dgm:hierBranch val="init"/>
        </dgm:presLayoutVars>
      </dgm:prSet>
      <dgm:spPr/>
    </dgm:pt>
    <dgm:pt modelId="{0FC7D6E6-CF14-4366-9FE7-622F474CA5D3}" type="pres">
      <dgm:prSet presAssocID="{46585EC1-C1A7-4E82-91CA-7BD193F3376E}" presName="rootComposite1" presStyleCnt="0"/>
      <dgm:spPr/>
    </dgm:pt>
    <dgm:pt modelId="{2A632C58-8D07-41BB-80B3-EBDF2BA990FB}" type="pres">
      <dgm:prSet presAssocID="{46585EC1-C1A7-4E82-91CA-7BD193F3376E}" presName="rootText1" presStyleLbl="node0" presStyleIdx="0" presStyleCnt="1" custLinFactNeighborX="3976" custLinFactNeighborY="49162">
        <dgm:presLayoutVars>
          <dgm:chPref val="3"/>
        </dgm:presLayoutVars>
      </dgm:prSet>
      <dgm:spPr/>
    </dgm:pt>
    <dgm:pt modelId="{DBE213C4-4FA6-4C3E-B9DE-FF6E5D5F740C}" type="pres">
      <dgm:prSet presAssocID="{46585EC1-C1A7-4E82-91CA-7BD193F3376E}" presName="rootConnector1" presStyleLbl="node1" presStyleIdx="0" presStyleCnt="0"/>
      <dgm:spPr/>
    </dgm:pt>
    <dgm:pt modelId="{5D73AA5D-2740-4CAC-82FB-5643057E78B3}" type="pres">
      <dgm:prSet presAssocID="{46585EC1-C1A7-4E82-91CA-7BD193F3376E}" presName="hierChild2" presStyleCnt="0"/>
      <dgm:spPr/>
    </dgm:pt>
    <dgm:pt modelId="{BDE60F11-03B2-4E8C-AE87-3FA6F4A2BE40}" type="pres">
      <dgm:prSet presAssocID="{91CAA3A1-9B4B-4946-97C5-E2B657E78635}" presName="Name37" presStyleLbl="parChTrans1D2" presStyleIdx="0" presStyleCnt="5"/>
      <dgm:spPr/>
    </dgm:pt>
    <dgm:pt modelId="{2125C8EC-6DE9-4899-881A-612095599DCF}" type="pres">
      <dgm:prSet presAssocID="{672C4C4A-78EC-4485-B4FC-57A45CE68DDD}" presName="hierRoot2" presStyleCnt="0">
        <dgm:presLayoutVars>
          <dgm:hierBranch val="init"/>
        </dgm:presLayoutVars>
      </dgm:prSet>
      <dgm:spPr/>
    </dgm:pt>
    <dgm:pt modelId="{4491E1FC-5B8C-4A0D-B069-7F3805828791}" type="pres">
      <dgm:prSet presAssocID="{672C4C4A-78EC-4485-B4FC-57A45CE68DDD}" presName="rootComposite" presStyleCnt="0"/>
      <dgm:spPr/>
    </dgm:pt>
    <dgm:pt modelId="{DB36C967-AF10-421F-846F-0231F7E2265F}" type="pres">
      <dgm:prSet presAssocID="{672C4C4A-78EC-4485-B4FC-57A45CE68DDD}" presName="rootText" presStyleLbl="node2" presStyleIdx="0" presStyleCnt="4" custLinFactNeighborY="-57522">
        <dgm:presLayoutVars>
          <dgm:chPref val="3"/>
        </dgm:presLayoutVars>
      </dgm:prSet>
      <dgm:spPr/>
    </dgm:pt>
    <dgm:pt modelId="{72448F9C-4E75-45DA-9267-7ACA2B551188}" type="pres">
      <dgm:prSet presAssocID="{672C4C4A-78EC-4485-B4FC-57A45CE68DDD}" presName="rootConnector" presStyleLbl="node2" presStyleIdx="0" presStyleCnt="4"/>
      <dgm:spPr/>
    </dgm:pt>
    <dgm:pt modelId="{90B23670-EFEC-4B5C-B615-8A066260827D}" type="pres">
      <dgm:prSet presAssocID="{672C4C4A-78EC-4485-B4FC-57A45CE68DDD}" presName="hierChild4" presStyleCnt="0"/>
      <dgm:spPr/>
    </dgm:pt>
    <dgm:pt modelId="{F0587FB0-8DD9-4107-B402-DF0A1C5BE689}" type="pres">
      <dgm:prSet presAssocID="{672C4C4A-78EC-4485-B4FC-57A45CE68DDD}" presName="hierChild5" presStyleCnt="0"/>
      <dgm:spPr/>
    </dgm:pt>
    <dgm:pt modelId="{8506910A-F9CC-4483-934D-518C9A2BA907}" type="pres">
      <dgm:prSet presAssocID="{170D3864-C975-498E-8818-298D3380B9E1}" presName="Name37" presStyleLbl="parChTrans1D2" presStyleIdx="1" presStyleCnt="5"/>
      <dgm:spPr/>
    </dgm:pt>
    <dgm:pt modelId="{F08391B1-4995-4776-921B-C44D967E60CA}" type="pres">
      <dgm:prSet presAssocID="{30973B7D-B84B-4E90-805D-6C1619A393FD}" presName="hierRoot2" presStyleCnt="0">
        <dgm:presLayoutVars>
          <dgm:hierBranch val="init"/>
        </dgm:presLayoutVars>
      </dgm:prSet>
      <dgm:spPr/>
    </dgm:pt>
    <dgm:pt modelId="{73A28892-889E-40BF-9645-C4697C7CA15E}" type="pres">
      <dgm:prSet presAssocID="{30973B7D-B84B-4E90-805D-6C1619A393FD}" presName="rootComposite" presStyleCnt="0"/>
      <dgm:spPr/>
    </dgm:pt>
    <dgm:pt modelId="{5B9D596B-600C-43E5-9CCB-683F44D91F26}" type="pres">
      <dgm:prSet presAssocID="{30973B7D-B84B-4E90-805D-6C1619A393FD}" presName="rootText" presStyleLbl="node2" presStyleIdx="1" presStyleCnt="4" custLinFactNeighborY="-57522">
        <dgm:presLayoutVars>
          <dgm:chPref val="3"/>
        </dgm:presLayoutVars>
      </dgm:prSet>
      <dgm:spPr/>
    </dgm:pt>
    <dgm:pt modelId="{5036E79E-68E3-4435-9964-A7D7F9E8AAF4}" type="pres">
      <dgm:prSet presAssocID="{30973B7D-B84B-4E90-805D-6C1619A393FD}" presName="rootConnector" presStyleLbl="node2" presStyleIdx="1" presStyleCnt="4"/>
      <dgm:spPr/>
    </dgm:pt>
    <dgm:pt modelId="{8D8B614B-B7C3-461D-9349-3F1CF361E19C}" type="pres">
      <dgm:prSet presAssocID="{30973B7D-B84B-4E90-805D-6C1619A393FD}" presName="hierChild4" presStyleCnt="0"/>
      <dgm:spPr/>
    </dgm:pt>
    <dgm:pt modelId="{BDC289E6-F95F-4115-9E89-ECD3E6422AC0}" type="pres">
      <dgm:prSet presAssocID="{30973B7D-B84B-4E90-805D-6C1619A393FD}" presName="hierChild5" presStyleCnt="0"/>
      <dgm:spPr/>
    </dgm:pt>
    <dgm:pt modelId="{E4357A05-09CB-4E4B-B1E8-27544E3D17FC}" type="pres">
      <dgm:prSet presAssocID="{9FB4EB2A-AC59-4D34-9F88-EFB6DBC40232}" presName="Name37" presStyleLbl="parChTrans1D2" presStyleIdx="2" presStyleCnt="5"/>
      <dgm:spPr/>
    </dgm:pt>
    <dgm:pt modelId="{3CBD66B7-5DFA-4AA0-9DDA-B03A39241AF1}" type="pres">
      <dgm:prSet presAssocID="{A9BB048E-50E3-4C8E-B3B7-A7DCA0960CBA}" presName="hierRoot2" presStyleCnt="0">
        <dgm:presLayoutVars>
          <dgm:hierBranch val="init"/>
        </dgm:presLayoutVars>
      </dgm:prSet>
      <dgm:spPr/>
    </dgm:pt>
    <dgm:pt modelId="{5E245FDF-2C67-4B56-8FD0-50142C502920}" type="pres">
      <dgm:prSet presAssocID="{A9BB048E-50E3-4C8E-B3B7-A7DCA0960CBA}" presName="rootComposite" presStyleCnt="0"/>
      <dgm:spPr/>
    </dgm:pt>
    <dgm:pt modelId="{73D6B8B4-8A28-4846-B107-4A811066EEAB}" type="pres">
      <dgm:prSet presAssocID="{A9BB048E-50E3-4C8E-B3B7-A7DCA0960CBA}" presName="rootText" presStyleLbl="node2" presStyleIdx="2" presStyleCnt="4" custLinFactNeighborY="-57522">
        <dgm:presLayoutVars>
          <dgm:chPref val="3"/>
        </dgm:presLayoutVars>
      </dgm:prSet>
      <dgm:spPr/>
    </dgm:pt>
    <dgm:pt modelId="{E889EDE5-E462-447D-B40A-66FA93FEB189}" type="pres">
      <dgm:prSet presAssocID="{A9BB048E-50E3-4C8E-B3B7-A7DCA0960CBA}" presName="rootConnector" presStyleLbl="node2" presStyleIdx="2" presStyleCnt="4"/>
      <dgm:spPr/>
    </dgm:pt>
    <dgm:pt modelId="{ED181080-A25F-4540-87F4-B85FE87993E2}" type="pres">
      <dgm:prSet presAssocID="{A9BB048E-50E3-4C8E-B3B7-A7DCA0960CBA}" presName="hierChild4" presStyleCnt="0"/>
      <dgm:spPr/>
    </dgm:pt>
    <dgm:pt modelId="{77617F06-1E01-47E9-A770-934F9402A8CE}" type="pres">
      <dgm:prSet presAssocID="{A9BB048E-50E3-4C8E-B3B7-A7DCA0960CBA}" presName="hierChild5" presStyleCnt="0"/>
      <dgm:spPr/>
    </dgm:pt>
    <dgm:pt modelId="{4D70C7FB-6B26-4A3B-9472-B26632D4A1F5}" type="pres">
      <dgm:prSet presAssocID="{95B236E8-9239-4555-98EA-68ABE29134BC}" presName="Name37" presStyleLbl="parChTrans1D2" presStyleIdx="3" presStyleCnt="5"/>
      <dgm:spPr/>
    </dgm:pt>
    <dgm:pt modelId="{27365834-5022-432D-8E52-A209D7949236}" type="pres">
      <dgm:prSet presAssocID="{0EAD4334-1442-4E80-B04A-7E7B5BDF6D83}" presName="hierRoot2" presStyleCnt="0">
        <dgm:presLayoutVars>
          <dgm:hierBranch val="init"/>
        </dgm:presLayoutVars>
      </dgm:prSet>
      <dgm:spPr/>
    </dgm:pt>
    <dgm:pt modelId="{30099F19-112A-4F33-8F86-2D04B7F5F634}" type="pres">
      <dgm:prSet presAssocID="{0EAD4334-1442-4E80-B04A-7E7B5BDF6D83}" presName="rootComposite" presStyleCnt="0"/>
      <dgm:spPr/>
    </dgm:pt>
    <dgm:pt modelId="{19096CDB-D7CB-4798-9580-A8B5ABCC0AB2}" type="pres">
      <dgm:prSet presAssocID="{0EAD4334-1442-4E80-B04A-7E7B5BDF6D83}" presName="rootText" presStyleLbl="node2" presStyleIdx="3" presStyleCnt="4" custLinFactNeighborY="-57522">
        <dgm:presLayoutVars>
          <dgm:chPref val="3"/>
        </dgm:presLayoutVars>
      </dgm:prSet>
      <dgm:spPr/>
    </dgm:pt>
    <dgm:pt modelId="{549C1479-23E2-46DD-A507-22AC6350A9C0}" type="pres">
      <dgm:prSet presAssocID="{0EAD4334-1442-4E80-B04A-7E7B5BDF6D83}" presName="rootConnector" presStyleLbl="node2" presStyleIdx="3" presStyleCnt="4"/>
      <dgm:spPr/>
    </dgm:pt>
    <dgm:pt modelId="{794CB0DF-D75C-44CF-8DA2-0F7A8DC73D22}" type="pres">
      <dgm:prSet presAssocID="{0EAD4334-1442-4E80-B04A-7E7B5BDF6D83}" presName="hierChild4" presStyleCnt="0"/>
      <dgm:spPr/>
    </dgm:pt>
    <dgm:pt modelId="{F36C86AC-ACAB-484B-B685-BE69E65D6A08}" type="pres">
      <dgm:prSet presAssocID="{0EAD4334-1442-4E80-B04A-7E7B5BDF6D83}" presName="hierChild5" presStyleCnt="0"/>
      <dgm:spPr/>
    </dgm:pt>
    <dgm:pt modelId="{E9611FF9-6740-43D9-9C7A-170F19732BFC}" type="pres">
      <dgm:prSet presAssocID="{46585EC1-C1A7-4E82-91CA-7BD193F3376E}" presName="hierChild3" presStyleCnt="0"/>
      <dgm:spPr/>
    </dgm:pt>
    <dgm:pt modelId="{EC701123-9DD0-45A3-8553-2F07491D0043}" type="pres">
      <dgm:prSet presAssocID="{53903FED-B165-4C59-B198-F072EDE3DBEE}" presName="Name111" presStyleLbl="parChTrans1D2" presStyleIdx="4" presStyleCnt="5"/>
      <dgm:spPr/>
    </dgm:pt>
    <dgm:pt modelId="{FBA11720-E834-41B7-A38E-4C6B1062A5C5}" type="pres">
      <dgm:prSet presAssocID="{6F4EDA01-1A9A-47AE-9E5C-3F7FEAC40A7F}" presName="hierRoot3" presStyleCnt="0">
        <dgm:presLayoutVars>
          <dgm:hierBranch val="init"/>
        </dgm:presLayoutVars>
      </dgm:prSet>
      <dgm:spPr/>
    </dgm:pt>
    <dgm:pt modelId="{EDB08634-2BB5-4618-97E5-DFBB96449C78}" type="pres">
      <dgm:prSet presAssocID="{6F4EDA01-1A9A-47AE-9E5C-3F7FEAC40A7F}" presName="rootComposite3" presStyleCnt="0"/>
      <dgm:spPr/>
    </dgm:pt>
    <dgm:pt modelId="{57C7340C-24B5-4B86-B5DE-211A63C1C4C4}" type="pres">
      <dgm:prSet presAssocID="{6F4EDA01-1A9A-47AE-9E5C-3F7FEAC40A7F}" presName="rootText3" presStyleLbl="asst1" presStyleIdx="0" presStyleCnt="1" custLinFactX="100000" custLinFactNeighborX="123785" custLinFactNeighborY="-92838">
        <dgm:presLayoutVars>
          <dgm:chPref val="3"/>
        </dgm:presLayoutVars>
      </dgm:prSet>
      <dgm:spPr/>
    </dgm:pt>
    <dgm:pt modelId="{95CCB350-BABF-416C-993C-3DFA474B5682}" type="pres">
      <dgm:prSet presAssocID="{6F4EDA01-1A9A-47AE-9E5C-3F7FEAC40A7F}" presName="rootConnector3" presStyleLbl="asst1" presStyleIdx="0" presStyleCnt="1"/>
      <dgm:spPr/>
    </dgm:pt>
    <dgm:pt modelId="{ACAC62D0-2A6B-401D-8960-BA02D30EB3BF}" type="pres">
      <dgm:prSet presAssocID="{6F4EDA01-1A9A-47AE-9E5C-3F7FEAC40A7F}" presName="hierChild6" presStyleCnt="0"/>
      <dgm:spPr/>
    </dgm:pt>
    <dgm:pt modelId="{9016C1A6-EE9C-4B00-948E-AB351E15BB1E}" type="pres">
      <dgm:prSet presAssocID="{6F4EDA01-1A9A-47AE-9E5C-3F7FEAC40A7F}" presName="hierChild7" presStyleCnt="0"/>
      <dgm:spPr/>
    </dgm:pt>
  </dgm:ptLst>
  <dgm:cxnLst>
    <dgm:cxn modelId="{CF5A9400-C6EB-47D9-9711-797836120AB9}" type="presOf" srcId="{672C4C4A-78EC-4485-B4FC-57A45CE68DDD}" destId="{DB36C967-AF10-421F-846F-0231F7E2265F}" srcOrd="0" destOrd="0" presId="urn:microsoft.com/office/officeart/2005/8/layout/orgChart1"/>
    <dgm:cxn modelId="{ED30C512-1F9A-41B1-92D0-AD2A527B7C92}" type="presOf" srcId="{A9BB048E-50E3-4C8E-B3B7-A7DCA0960CBA}" destId="{73D6B8B4-8A28-4846-B107-4A811066EEAB}" srcOrd="0" destOrd="0" presId="urn:microsoft.com/office/officeart/2005/8/layout/orgChart1"/>
    <dgm:cxn modelId="{95E5E31B-68B6-47F5-A751-A958D09EFAB5}" type="presOf" srcId="{9FB4EB2A-AC59-4D34-9F88-EFB6DBC40232}" destId="{E4357A05-09CB-4E4B-B1E8-27544E3D17FC}" srcOrd="0" destOrd="0" presId="urn:microsoft.com/office/officeart/2005/8/layout/orgChart1"/>
    <dgm:cxn modelId="{91292321-4E94-4F75-A1FE-58B7295E5403}" srcId="{46585EC1-C1A7-4E82-91CA-7BD193F3376E}" destId="{A9BB048E-50E3-4C8E-B3B7-A7DCA0960CBA}" srcOrd="2" destOrd="0" parTransId="{9FB4EB2A-AC59-4D34-9F88-EFB6DBC40232}" sibTransId="{B509A935-B1CF-461C-AD89-2821684177FA}"/>
    <dgm:cxn modelId="{E0AF4025-C3BC-4B2A-A423-F1201612D3EB}" type="presOf" srcId="{95B236E8-9239-4555-98EA-68ABE29134BC}" destId="{4D70C7FB-6B26-4A3B-9472-B26632D4A1F5}" srcOrd="0" destOrd="0" presId="urn:microsoft.com/office/officeart/2005/8/layout/orgChart1"/>
    <dgm:cxn modelId="{3F0E5233-0AEE-44E5-BA11-BD1AD1A6E2E3}" srcId="{46585EC1-C1A7-4E82-91CA-7BD193F3376E}" destId="{6F4EDA01-1A9A-47AE-9E5C-3F7FEAC40A7F}" srcOrd="4" destOrd="0" parTransId="{53903FED-B165-4C59-B198-F072EDE3DBEE}" sibTransId="{BB3FB887-83AD-4759-904E-29D8947A183C}"/>
    <dgm:cxn modelId="{66250F38-173F-41FE-972C-E72217663DAF}" type="presOf" srcId="{6F4EDA01-1A9A-47AE-9E5C-3F7FEAC40A7F}" destId="{95CCB350-BABF-416C-993C-3DFA474B5682}" srcOrd="1" destOrd="0" presId="urn:microsoft.com/office/officeart/2005/8/layout/orgChart1"/>
    <dgm:cxn modelId="{526F655C-7164-48F0-9D40-B91E9A7C02E0}" type="presOf" srcId="{46585EC1-C1A7-4E82-91CA-7BD193F3376E}" destId="{2A632C58-8D07-41BB-80B3-EBDF2BA990FB}" srcOrd="0" destOrd="0" presId="urn:microsoft.com/office/officeart/2005/8/layout/orgChart1"/>
    <dgm:cxn modelId="{58D8834B-23A8-4AE8-B73B-CFF364067662}" type="presOf" srcId="{46585EC1-C1A7-4E82-91CA-7BD193F3376E}" destId="{DBE213C4-4FA6-4C3E-B9DE-FF6E5D5F740C}" srcOrd="1" destOrd="0" presId="urn:microsoft.com/office/officeart/2005/8/layout/orgChart1"/>
    <dgm:cxn modelId="{F694D54D-9588-4334-A1CE-6598E6C3A2C9}" type="presOf" srcId="{170D3864-C975-498E-8818-298D3380B9E1}" destId="{8506910A-F9CC-4483-934D-518C9A2BA907}" srcOrd="0" destOrd="0" presId="urn:microsoft.com/office/officeart/2005/8/layout/orgChart1"/>
    <dgm:cxn modelId="{F657E14D-B2FC-4371-906E-1EFC2A3ED8A8}" type="presOf" srcId="{30973B7D-B84B-4E90-805D-6C1619A393FD}" destId="{5B9D596B-600C-43E5-9CCB-683F44D91F26}" srcOrd="0" destOrd="0" presId="urn:microsoft.com/office/officeart/2005/8/layout/orgChart1"/>
    <dgm:cxn modelId="{D77EA557-698C-4399-A016-A19DC3058692}" type="presOf" srcId="{0EAD4334-1442-4E80-B04A-7E7B5BDF6D83}" destId="{549C1479-23E2-46DD-A507-22AC6350A9C0}" srcOrd="1" destOrd="0" presId="urn:microsoft.com/office/officeart/2005/8/layout/orgChart1"/>
    <dgm:cxn modelId="{169DA88B-3224-4271-B9DA-471AE18B7906}" type="presOf" srcId="{7C848015-9A79-47BA-B7F6-ECEF788D23BA}" destId="{39DA0017-8E6C-46E6-9925-6E1957D8C2DB}" srcOrd="0" destOrd="0" presId="urn:microsoft.com/office/officeart/2005/8/layout/orgChart1"/>
    <dgm:cxn modelId="{3A18F98C-0CED-4CBB-9C9A-7F9C8725DA5D}" srcId="{46585EC1-C1A7-4E82-91CA-7BD193F3376E}" destId="{30973B7D-B84B-4E90-805D-6C1619A393FD}" srcOrd="1" destOrd="0" parTransId="{170D3864-C975-498E-8818-298D3380B9E1}" sibTransId="{33D7F162-6042-4091-9D2A-4806200AD68C}"/>
    <dgm:cxn modelId="{4B817A91-78D7-4837-82F0-7478A0F72583}" srcId="{46585EC1-C1A7-4E82-91CA-7BD193F3376E}" destId="{0EAD4334-1442-4E80-B04A-7E7B5BDF6D83}" srcOrd="3" destOrd="0" parTransId="{95B236E8-9239-4555-98EA-68ABE29134BC}" sibTransId="{6C423EEE-915C-4368-852A-713A086E7700}"/>
    <dgm:cxn modelId="{CF80A5C3-30B9-493C-8F11-FABC356AC0E0}" type="presOf" srcId="{91CAA3A1-9B4B-4946-97C5-E2B657E78635}" destId="{BDE60F11-03B2-4E8C-AE87-3FA6F4A2BE40}" srcOrd="0" destOrd="0" presId="urn:microsoft.com/office/officeart/2005/8/layout/orgChart1"/>
    <dgm:cxn modelId="{3ACC2DC6-845A-4DCE-972F-004FF93A0594}" srcId="{46585EC1-C1A7-4E82-91CA-7BD193F3376E}" destId="{672C4C4A-78EC-4485-B4FC-57A45CE68DDD}" srcOrd="0" destOrd="0" parTransId="{91CAA3A1-9B4B-4946-97C5-E2B657E78635}" sibTransId="{FC2BD35B-5522-4F34-84C6-BCDF5A6CCF6B}"/>
    <dgm:cxn modelId="{F0620BC8-E17E-4719-8532-6CBE1C926EAC}" type="presOf" srcId="{6F4EDA01-1A9A-47AE-9E5C-3F7FEAC40A7F}" destId="{57C7340C-24B5-4B86-B5DE-211A63C1C4C4}" srcOrd="0" destOrd="0" presId="urn:microsoft.com/office/officeart/2005/8/layout/orgChart1"/>
    <dgm:cxn modelId="{D9EDE8DA-CBF5-4A6B-B0C2-D290569F4C01}" type="presOf" srcId="{A9BB048E-50E3-4C8E-B3B7-A7DCA0960CBA}" destId="{E889EDE5-E462-447D-B40A-66FA93FEB189}" srcOrd="1" destOrd="0" presId="urn:microsoft.com/office/officeart/2005/8/layout/orgChart1"/>
    <dgm:cxn modelId="{F13C7EDE-D643-4CF7-AFE0-B1C6059933CD}" type="presOf" srcId="{30973B7D-B84B-4E90-805D-6C1619A393FD}" destId="{5036E79E-68E3-4435-9964-A7D7F9E8AAF4}" srcOrd="1" destOrd="0" presId="urn:microsoft.com/office/officeart/2005/8/layout/orgChart1"/>
    <dgm:cxn modelId="{8C2175E6-7532-4BFA-A441-F48906D640A6}" type="presOf" srcId="{53903FED-B165-4C59-B198-F072EDE3DBEE}" destId="{EC701123-9DD0-45A3-8553-2F07491D0043}" srcOrd="0" destOrd="0" presId="urn:microsoft.com/office/officeart/2005/8/layout/orgChart1"/>
    <dgm:cxn modelId="{AA3783FA-AB95-4CCE-8B14-B66EFC2F0CE1}" srcId="{7C848015-9A79-47BA-B7F6-ECEF788D23BA}" destId="{46585EC1-C1A7-4E82-91CA-7BD193F3376E}" srcOrd="0" destOrd="0" parTransId="{2371261C-78BE-4387-A06C-B7AF8EBABF92}" sibTransId="{3091FC0D-653D-48AB-90A2-529F757AFA34}"/>
    <dgm:cxn modelId="{A5581BFD-F091-466F-89EC-2737EEF33E29}" type="presOf" srcId="{672C4C4A-78EC-4485-B4FC-57A45CE68DDD}" destId="{72448F9C-4E75-45DA-9267-7ACA2B551188}" srcOrd="1" destOrd="0" presId="urn:microsoft.com/office/officeart/2005/8/layout/orgChart1"/>
    <dgm:cxn modelId="{C4446AFD-9EC0-459B-AA31-72D3D0E1B85C}" type="presOf" srcId="{0EAD4334-1442-4E80-B04A-7E7B5BDF6D83}" destId="{19096CDB-D7CB-4798-9580-A8B5ABCC0AB2}" srcOrd="0" destOrd="0" presId="urn:microsoft.com/office/officeart/2005/8/layout/orgChart1"/>
    <dgm:cxn modelId="{DFEA7AE3-7E7B-4358-986E-C86474ACAD36}" type="presParOf" srcId="{39DA0017-8E6C-46E6-9925-6E1957D8C2DB}" destId="{A9A1773F-3F5D-4C0E-8609-8245E90C65B5}" srcOrd="0" destOrd="0" presId="urn:microsoft.com/office/officeart/2005/8/layout/orgChart1"/>
    <dgm:cxn modelId="{5EFEB0DA-4544-40AF-97D8-D01997E21BC0}" type="presParOf" srcId="{A9A1773F-3F5D-4C0E-8609-8245E90C65B5}" destId="{0FC7D6E6-CF14-4366-9FE7-622F474CA5D3}" srcOrd="0" destOrd="0" presId="urn:microsoft.com/office/officeart/2005/8/layout/orgChart1"/>
    <dgm:cxn modelId="{0E65A2B8-2F37-4809-AFB0-BA8FC525EA1C}" type="presParOf" srcId="{0FC7D6E6-CF14-4366-9FE7-622F474CA5D3}" destId="{2A632C58-8D07-41BB-80B3-EBDF2BA990FB}" srcOrd="0" destOrd="0" presId="urn:microsoft.com/office/officeart/2005/8/layout/orgChart1"/>
    <dgm:cxn modelId="{7C5E9C42-EC31-49C5-8A64-8AC70AFA9A51}" type="presParOf" srcId="{0FC7D6E6-CF14-4366-9FE7-622F474CA5D3}" destId="{DBE213C4-4FA6-4C3E-B9DE-FF6E5D5F740C}" srcOrd="1" destOrd="0" presId="urn:microsoft.com/office/officeart/2005/8/layout/orgChart1"/>
    <dgm:cxn modelId="{088A59AF-D657-4717-A627-C150385B5863}" type="presParOf" srcId="{A9A1773F-3F5D-4C0E-8609-8245E90C65B5}" destId="{5D73AA5D-2740-4CAC-82FB-5643057E78B3}" srcOrd="1" destOrd="0" presId="urn:microsoft.com/office/officeart/2005/8/layout/orgChart1"/>
    <dgm:cxn modelId="{33A0C991-AA70-4A57-B21D-79933F42B329}" type="presParOf" srcId="{5D73AA5D-2740-4CAC-82FB-5643057E78B3}" destId="{BDE60F11-03B2-4E8C-AE87-3FA6F4A2BE40}" srcOrd="0" destOrd="0" presId="urn:microsoft.com/office/officeart/2005/8/layout/orgChart1"/>
    <dgm:cxn modelId="{3C608AB7-4BB6-4B82-9BC2-AEC4A9F18ABE}" type="presParOf" srcId="{5D73AA5D-2740-4CAC-82FB-5643057E78B3}" destId="{2125C8EC-6DE9-4899-881A-612095599DCF}" srcOrd="1" destOrd="0" presId="urn:microsoft.com/office/officeart/2005/8/layout/orgChart1"/>
    <dgm:cxn modelId="{6E088AF6-32F4-41F6-91EB-D291B5DE94E1}" type="presParOf" srcId="{2125C8EC-6DE9-4899-881A-612095599DCF}" destId="{4491E1FC-5B8C-4A0D-B069-7F3805828791}" srcOrd="0" destOrd="0" presId="urn:microsoft.com/office/officeart/2005/8/layout/orgChart1"/>
    <dgm:cxn modelId="{E6B2117D-CE23-47FD-A8DC-0F9FA98D1EAD}" type="presParOf" srcId="{4491E1FC-5B8C-4A0D-B069-7F3805828791}" destId="{DB36C967-AF10-421F-846F-0231F7E2265F}" srcOrd="0" destOrd="0" presId="urn:microsoft.com/office/officeart/2005/8/layout/orgChart1"/>
    <dgm:cxn modelId="{F199B86B-0BDB-4CDA-A12E-20FE53EC6BF0}" type="presParOf" srcId="{4491E1FC-5B8C-4A0D-B069-7F3805828791}" destId="{72448F9C-4E75-45DA-9267-7ACA2B551188}" srcOrd="1" destOrd="0" presId="urn:microsoft.com/office/officeart/2005/8/layout/orgChart1"/>
    <dgm:cxn modelId="{775CD47C-6D3B-4B8E-8BDF-97D97FB5FE5B}" type="presParOf" srcId="{2125C8EC-6DE9-4899-881A-612095599DCF}" destId="{90B23670-EFEC-4B5C-B615-8A066260827D}" srcOrd="1" destOrd="0" presId="urn:microsoft.com/office/officeart/2005/8/layout/orgChart1"/>
    <dgm:cxn modelId="{6DE1B3E1-9566-48DE-B54B-83D246B781D0}" type="presParOf" srcId="{2125C8EC-6DE9-4899-881A-612095599DCF}" destId="{F0587FB0-8DD9-4107-B402-DF0A1C5BE689}" srcOrd="2" destOrd="0" presId="urn:microsoft.com/office/officeart/2005/8/layout/orgChart1"/>
    <dgm:cxn modelId="{54C7BF15-DB9E-40D7-A627-85C3731B0374}" type="presParOf" srcId="{5D73AA5D-2740-4CAC-82FB-5643057E78B3}" destId="{8506910A-F9CC-4483-934D-518C9A2BA907}" srcOrd="2" destOrd="0" presId="urn:microsoft.com/office/officeart/2005/8/layout/orgChart1"/>
    <dgm:cxn modelId="{A0E271D1-E63A-4218-8C0D-946DB3A2DFD2}" type="presParOf" srcId="{5D73AA5D-2740-4CAC-82FB-5643057E78B3}" destId="{F08391B1-4995-4776-921B-C44D967E60CA}" srcOrd="3" destOrd="0" presId="urn:microsoft.com/office/officeart/2005/8/layout/orgChart1"/>
    <dgm:cxn modelId="{9E414C45-EFB8-49B9-B0D1-17A97E924F57}" type="presParOf" srcId="{F08391B1-4995-4776-921B-C44D967E60CA}" destId="{73A28892-889E-40BF-9645-C4697C7CA15E}" srcOrd="0" destOrd="0" presId="urn:microsoft.com/office/officeart/2005/8/layout/orgChart1"/>
    <dgm:cxn modelId="{163FBDCA-8823-4A85-9C95-1F6E73CC5890}" type="presParOf" srcId="{73A28892-889E-40BF-9645-C4697C7CA15E}" destId="{5B9D596B-600C-43E5-9CCB-683F44D91F26}" srcOrd="0" destOrd="0" presId="urn:microsoft.com/office/officeart/2005/8/layout/orgChart1"/>
    <dgm:cxn modelId="{975FC2E7-DF46-4A14-9FE8-DBA7BC7006AC}" type="presParOf" srcId="{73A28892-889E-40BF-9645-C4697C7CA15E}" destId="{5036E79E-68E3-4435-9964-A7D7F9E8AAF4}" srcOrd="1" destOrd="0" presId="urn:microsoft.com/office/officeart/2005/8/layout/orgChart1"/>
    <dgm:cxn modelId="{FBDA7867-5EB5-468F-8F58-5ED308F730E6}" type="presParOf" srcId="{F08391B1-4995-4776-921B-C44D967E60CA}" destId="{8D8B614B-B7C3-461D-9349-3F1CF361E19C}" srcOrd="1" destOrd="0" presId="urn:microsoft.com/office/officeart/2005/8/layout/orgChart1"/>
    <dgm:cxn modelId="{0612623E-3B60-4921-BE06-3986FD0C3832}" type="presParOf" srcId="{F08391B1-4995-4776-921B-C44D967E60CA}" destId="{BDC289E6-F95F-4115-9E89-ECD3E6422AC0}" srcOrd="2" destOrd="0" presId="urn:microsoft.com/office/officeart/2005/8/layout/orgChart1"/>
    <dgm:cxn modelId="{C18A6737-304A-455B-AAD1-CD5C86D30799}" type="presParOf" srcId="{5D73AA5D-2740-4CAC-82FB-5643057E78B3}" destId="{E4357A05-09CB-4E4B-B1E8-27544E3D17FC}" srcOrd="4" destOrd="0" presId="urn:microsoft.com/office/officeart/2005/8/layout/orgChart1"/>
    <dgm:cxn modelId="{AEB56FE9-C883-4929-B6F3-B5C38217934E}" type="presParOf" srcId="{5D73AA5D-2740-4CAC-82FB-5643057E78B3}" destId="{3CBD66B7-5DFA-4AA0-9DDA-B03A39241AF1}" srcOrd="5" destOrd="0" presId="urn:microsoft.com/office/officeart/2005/8/layout/orgChart1"/>
    <dgm:cxn modelId="{FC2516F8-D570-45B4-887E-441CD865DC2D}" type="presParOf" srcId="{3CBD66B7-5DFA-4AA0-9DDA-B03A39241AF1}" destId="{5E245FDF-2C67-4B56-8FD0-50142C502920}" srcOrd="0" destOrd="0" presId="urn:microsoft.com/office/officeart/2005/8/layout/orgChart1"/>
    <dgm:cxn modelId="{288CA7F8-D8D0-4C19-9198-50212DA06B80}" type="presParOf" srcId="{5E245FDF-2C67-4B56-8FD0-50142C502920}" destId="{73D6B8B4-8A28-4846-B107-4A811066EEAB}" srcOrd="0" destOrd="0" presId="urn:microsoft.com/office/officeart/2005/8/layout/orgChart1"/>
    <dgm:cxn modelId="{BE9E88C5-8B61-4E9A-96FA-393ABE2CD087}" type="presParOf" srcId="{5E245FDF-2C67-4B56-8FD0-50142C502920}" destId="{E889EDE5-E462-447D-B40A-66FA93FEB189}" srcOrd="1" destOrd="0" presId="urn:microsoft.com/office/officeart/2005/8/layout/orgChart1"/>
    <dgm:cxn modelId="{EB8A5A05-5DAB-47BA-A8CF-84E23A83A5FE}" type="presParOf" srcId="{3CBD66B7-5DFA-4AA0-9DDA-B03A39241AF1}" destId="{ED181080-A25F-4540-87F4-B85FE87993E2}" srcOrd="1" destOrd="0" presId="urn:microsoft.com/office/officeart/2005/8/layout/orgChart1"/>
    <dgm:cxn modelId="{83AA7D97-52FD-4B58-9953-0AF42772DBC2}" type="presParOf" srcId="{3CBD66B7-5DFA-4AA0-9DDA-B03A39241AF1}" destId="{77617F06-1E01-47E9-A770-934F9402A8CE}" srcOrd="2" destOrd="0" presId="urn:microsoft.com/office/officeart/2005/8/layout/orgChart1"/>
    <dgm:cxn modelId="{385D7611-DFA9-49BC-80C0-1913A66DD96A}" type="presParOf" srcId="{5D73AA5D-2740-4CAC-82FB-5643057E78B3}" destId="{4D70C7FB-6B26-4A3B-9472-B26632D4A1F5}" srcOrd="6" destOrd="0" presId="urn:microsoft.com/office/officeart/2005/8/layout/orgChart1"/>
    <dgm:cxn modelId="{A5741836-6867-4336-8007-FDFAEE4370E6}" type="presParOf" srcId="{5D73AA5D-2740-4CAC-82FB-5643057E78B3}" destId="{27365834-5022-432D-8E52-A209D7949236}" srcOrd="7" destOrd="0" presId="urn:microsoft.com/office/officeart/2005/8/layout/orgChart1"/>
    <dgm:cxn modelId="{E58D3A73-47D8-4B77-9BEB-A3D583A848D6}" type="presParOf" srcId="{27365834-5022-432D-8E52-A209D7949236}" destId="{30099F19-112A-4F33-8F86-2D04B7F5F634}" srcOrd="0" destOrd="0" presId="urn:microsoft.com/office/officeart/2005/8/layout/orgChart1"/>
    <dgm:cxn modelId="{1FF1B5EA-89DD-4903-94FF-4A22AB67BB44}" type="presParOf" srcId="{30099F19-112A-4F33-8F86-2D04B7F5F634}" destId="{19096CDB-D7CB-4798-9580-A8B5ABCC0AB2}" srcOrd="0" destOrd="0" presId="urn:microsoft.com/office/officeart/2005/8/layout/orgChart1"/>
    <dgm:cxn modelId="{78C20F78-77BD-4F68-A255-B727F5B6A980}" type="presParOf" srcId="{30099F19-112A-4F33-8F86-2D04B7F5F634}" destId="{549C1479-23E2-46DD-A507-22AC6350A9C0}" srcOrd="1" destOrd="0" presId="urn:microsoft.com/office/officeart/2005/8/layout/orgChart1"/>
    <dgm:cxn modelId="{97C4EE3A-B967-4DCD-B8EC-C9B1A1CC3652}" type="presParOf" srcId="{27365834-5022-432D-8E52-A209D7949236}" destId="{794CB0DF-D75C-44CF-8DA2-0F7A8DC73D22}" srcOrd="1" destOrd="0" presId="urn:microsoft.com/office/officeart/2005/8/layout/orgChart1"/>
    <dgm:cxn modelId="{99E50118-5DDF-4733-9313-A927F673E759}" type="presParOf" srcId="{27365834-5022-432D-8E52-A209D7949236}" destId="{F36C86AC-ACAB-484B-B685-BE69E65D6A08}" srcOrd="2" destOrd="0" presId="urn:microsoft.com/office/officeart/2005/8/layout/orgChart1"/>
    <dgm:cxn modelId="{6915218D-343A-4219-8349-0737E587C77D}" type="presParOf" srcId="{A9A1773F-3F5D-4C0E-8609-8245E90C65B5}" destId="{E9611FF9-6740-43D9-9C7A-170F19732BFC}" srcOrd="2" destOrd="0" presId="urn:microsoft.com/office/officeart/2005/8/layout/orgChart1"/>
    <dgm:cxn modelId="{B2FD1E2C-7AF9-4B73-97F9-B8D21507D274}" type="presParOf" srcId="{E9611FF9-6740-43D9-9C7A-170F19732BFC}" destId="{EC701123-9DD0-45A3-8553-2F07491D0043}" srcOrd="0" destOrd="0" presId="urn:microsoft.com/office/officeart/2005/8/layout/orgChart1"/>
    <dgm:cxn modelId="{8E31A7FE-4C6B-48BD-943B-ED95224F8426}" type="presParOf" srcId="{E9611FF9-6740-43D9-9C7A-170F19732BFC}" destId="{FBA11720-E834-41B7-A38E-4C6B1062A5C5}" srcOrd="1" destOrd="0" presId="urn:microsoft.com/office/officeart/2005/8/layout/orgChart1"/>
    <dgm:cxn modelId="{6A56F083-8A64-4B49-AB10-F4DA9D3A8383}" type="presParOf" srcId="{FBA11720-E834-41B7-A38E-4C6B1062A5C5}" destId="{EDB08634-2BB5-4618-97E5-DFBB96449C78}" srcOrd="0" destOrd="0" presId="urn:microsoft.com/office/officeart/2005/8/layout/orgChart1"/>
    <dgm:cxn modelId="{51E14C7F-75BE-4F07-B3F0-3E8E8F15F34C}" type="presParOf" srcId="{EDB08634-2BB5-4618-97E5-DFBB96449C78}" destId="{57C7340C-24B5-4B86-B5DE-211A63C1C4C4}" srcOrd="0" destOrd="0" presId="urn:microsoft.com/office/officeart/2005/8/layout/orgChart1"/>
    <dgm:cxn modelId="{E5543466-7D35-4A50-9302-5852AF24B8B8}" type="presParOf" srcId="{EDB08634-2BB5-4618-97E5-DFBB96449C78}" destId="{95CCB350-BABF-416C-993C-3DFA474B5682}" srcOrd="1" destOrd="0" presId="urn:microsoft.com/office/officeart/2005/8/layout/orgChart1"/>
    <dgm:cxn modelId="{F67E2663-6B0B-4F10-93EA-0E83DC5F34B3}" type="presParOf" srcId="{FBA11720-E834-41B7-A38E-4C6B1062A5C5}" destId="{ACAC62D0-2A6B-401D-8960-BA02D30EB3BF}" srcOrd="1" destOrd="0" presId="urn:microsoft.com/office/officeart/2005/8/layout/orgChart1"/>
    <dgm:cxn modelId="{7144E790-A225-4544-9349-F0622EF7159E}" type="presParOf" srcId="{FBA11720-E834-41B7-A38E-4C6B1062A5C5}" destId="{9016C1A6-EE9C-4B00-948E-AB351E15BB1E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C848015-9A79-47BA-B7F6-ECEF788D23BA}" type="doc">
      <dgm:prSet loTypeId="urn:microsoft.com/office/officeart/2005/8/layout/orgChart1" loCatId="hierarchy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46585EC1-C1A7-4E82-91CA-7BD193F3376E}">
      <dgm:prSet phldrT="[Text]"/>
      <dgm:spPr/>
      <dgm:t>
        <a:bodyPr/>
        <a:lstStyle/>
        <a:p>
          <a:r>
            <a:rPr lang="en-US" dirty="0"/>
            <a:t>74,501 UGC </a:t>
          </a:r>
        </a:p>
        <a:p>
          <a:r>
            <a:rPr lang="en-US" dirty="0"/>
            <a:t>Tornado Warnings</a:t>
          </a:r>
        </a:p>
      </dgm:t>
    </dgm:pt>
    <dgm:pt modelId="{2371261C-78BE-4387-A06C-B7AF8EBABF92}" type="parTrans" cxnId="{AA3783FA-AB95-4CCE-8B14-B66EFC2F0CE1}">
      <dgm:prSet/>
      <dgm:spPr/>
      <dgm:t>
        <a:bodyPr/>
        <a:lstStyle/>
        <a:p>
          <a:endParaRPr lang="en-US"/>
        </a:p>
      </dgm:t>
    </dgm:pt>
    <dgm:pt modelId="{3091FC0D-653D-48AB-90A2-529F757AFA34}" type="sibTrans" cxnId="{AA3783FA-AB95-4CCE-8B14-B66EFC2F0CE1}">
      <dgm:prSet/>
      <dgm:spPr/>
      <dgm:t>
        <a:bodyPr/>
        <a:lstStyle/>
        <a:p>
          <a:endParaRPr lang="en-US"/>
        </a:p>
      </dgm:t>
    </dgm:pt>
    <dgm:pt modelId="{672C4C4A-78EC-4485-B4FC-57A45CE68DDD}">
      <dgm:prSet phldrT="[Text]"/>
      <dgm:spPr/>
      <dgm:t>
        <a:bodyPr/>
        <a:lstStyle/>
        <a:p>
          <a:r>
            <a:rPr lang="en-US" dirty="0"/>
            <a:t>Tornado Watch</a:t>
          </a:r>
        </a:p>
        <a:p>
          <a:r>
            <a:rPr lang="en-US" dirty="0"/>
            <a:t>67.5%</a:t>
          </a:r>
        </a:p>
      </dgm:t>
    </dgm:pt>
    <dgm:pt modelId="{91CAA3A1-9B4B-4946-97C5-E2B657E78635}" type="parTrans" cxnId="{3ACC2DC6-845A-4DCE-972F-004FF93A0594}">
      <dgm:prSet/>
      <dgm:spPr/>
      <dgm:t>
        <a:bodyPr/>
        <a:lstStyle/>
        <a:p>
          <a:endParaRPr lang="en-US"/>
        </a:p>
      </dgm:t>
    </dgm:pt>
    <dgm:pt modelId="{FC2BD35B-5522-4F34-84C6-BCDF5A6CCF6B}" type="sibTrans" cxnId="{3ACC2DC6-845A-4DCE-972F-004FF93A0594}">
      <dgm:prSet/>
      <dgm:spPr/>
      <dgm:t>
        <a:bodyPr/>
        <a:lstStyle/>
        <a:p>
          <a:endParaRPr lang="en-US"/>
        </a:p>
      </dgm:t>
    </dgm:pt>
    <dgm:pt modelId="{A9BB048E-50E3-4C8E-B3B7-A7DCA0960CBA}">
      <dgm:prSet phldrT="[Text]"/>
      <dgm:spPr/>
      <dgm:t>
        <a:bodyPr/>
        <a:lstStyle/>
        <a:p>
          <a:r>
            <a:rPr lang="en-US" dirty="0"/>
            <a:t>SVR Watch</a:t>
          </a:r>
        </a:p>
        <a:p>
          <a:r>
            <a:rPr lang="en-US" dirty="0"/>
            <a:t>15.7%</a:t>
          </a:r>
        </a:p>
      </dgm:t>
    </dgm:pt>
    <dgm:pt modelId="{9FB4EB2A-AC59-4D34-9F88-EFB6DBC40232}" type="parTrans" cxnId="{91292321-4E94-4F75-A1FE-58B7295E5403}">
      <dgm:prSet/>
      <dgm:spPr/>
      <dgm:t>
        <a:bodyPr/>
        <a:lstStyle/>
        <a:p>
          <a:endParaRPr lang="en-US"/>
        </a:p>
      </dgm:t>
    </dgm:pt>
    <dgm:pt modelId="{B509A935-B1CF-461C-AD89-2821684177FA}" type="sibTrans" cxnId="{91292321-4E94-4F75-A1FE-58B7295E5403}">
      <dgm:prSet/>
      <dgm:spPr/>
      <dgm:t>
        <a:bodyPr/>
        <a:lstStyle/>
        <a:p>
          <a:endParaRPr lang="en-US"/>
        </a:p>
      </dgm:t>
    </dgm:pt>
    <dgm:pt modelId="{9536B149-211F-4FB3-A44C-1920AD8404C5}" type="asst">
      <dgm:prSet/>
      <dgm:spPr/>
      <dgm:t>
        <a:bodyPr/>
        <a:lstStyle/>
        <a:p>
          <a:r>
            <a:rPr lang="en-US" dirty="0"/>
            <a:t>No Watch</a:t>
          </a:r>
        </a:p>
        <a:p>
          <a:r>
            <a:rPr lang="en-US" dirty="0"/>
            <a:t>16.8%</a:t>
          </a:r>
        </a:p>
      </dgm:t>
    </dgm:pt>
    <dgm:pt modelId="{D3188DB7-F52F-4638-93F4-4BD775A0067D}" type="parTrans" cxnId="{B17AA4FE-0D05-49A7-BE10-381EDD5F5517}">
      <dgm:prSet/>
      <dgm:spPr/>
      <dgm:t>
        <a:bodyPr/>
        <a:lstStyle/>
        <a:p>
          <a:endParaRPr lang="en-US"/>
        </a:p>
      </dgm:t>
    </dgm:pt>
    <dgm:pt modelId="{0A72364D-0159-4585-BA1E-B4DE953535BE}" type="sibTrans" cxnId="{B17AA4FE-0D05-49A7-BE10-381EDD5F5517}">
      <dgm:prSet/>
      <dgm:spPr/>
      <dgm:t>
        <a:bodyPr/>
        <a:lstStyle/>
        <a:p>
          <a:endParaRPr lang="en-US"/>
        </a:p>
      </dgm:t>
    </dgm:pt>
    <dgm:pt modelId="{39DA0017-8E6C-46E6-9925-6E1957D8C2DB}" type="pres">
      <dgm:prSet presAssocID="{7C848015-9A79-47BA-B7F6-ECEF788D23BA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A9A1773F-3F5D-4C0E-8609-8245E90C65B5}" type="pres">
      <dgm:prSet presAssocID="{46585EC1-C1A7-4E82-91CA-7BD193F3376E}" presName="hierRoot1" presStyleCnt="0">
        <dgm:presLayoutVars>
          <dgm:hierBranch val="init"/>
        </dgm:presLayoutVars>
      </dgm:prSet>
      <dgm:spPr/>
    </dgm:pt>
    <dgm:pt modelId="{0FC7D6E6-CF14-4366-9FE7-622F474CA5D3}" type="pres">
      <dgm:prSet presAssocID="{46585EC1-C1A7-4E82-91CA-7BD193F3376E}" presName="rootComposite1" presStyleCnt="0"/>
      <dgm:spPr/>
    </dgm:pt>
    <dgm:pt modelId="{2A632C58-8D07-41BB-80B3-EBDF2BA990FB}" type="pres">
      <dgm:prSet presAssocID="{46585EC1-C1A7-4E82-91CA-7BD193F3376E}" presName="rootText1" presStyleLbl="node0" presStyleIdx="0" presStyleCnt="1" custLinFactNeighborX="2617" custLinFactNeighborY="68864">
        <dgm:presLayoutVars>
          <dgm:chPref val="3"/>
        </dgm:presLayoutVars>
      </dgm:prSet>
      <dgm:spPr/>
    </dgm:pt>
    <dgm:pt modelId="{DBE213C4-4FA6-4C3E-B9DE-FF6E5D5F740C}" type="pres">
      <dgm:prSet presAssocID="{46585EC1-C1A7-4E82-91CA-7BD193F3376E}" presName="rootConnector1" presStyleLbl="node1" presStyleIdx="0" presStyleCnt="0"/>
      <dgm:spPr/>
    </dgm:pt>
    <dgm:pt modelId="{5D73AA5D-2740-4CAC-82FB-5643057E78B3}" type="pres">
      <dgm:prSet presAssocID="{46585EC1-C1A7-4E82-91CA-7BD193F3376E}" presName="hierChild2" presStyleCnt="0"/>
      <dgm:spPr/>
    </dgm:pt>
    <dgm:pt modelId="{BDE60F11-03B2-4E8C-AE87-3FA6F4A2BE40}" type="pres">
      <dgm:prSet presAssocID="{91CAA3A1-9B4B-4946-97C5-E2B657E78635}" presName="Name37" presStyleLbl="parChTrans1D2" presStyleIdx="0" presStyleCnt="3"/>
      <dgm:spPr/>
    </dgm:pt>
    <dgm:pt modelId="{2125C8EC-6DE9-4899-881A-612095599DCF}" type="pres">
      <dgm:prSet presAssocID="{672C4C4A-78EC-4485-B4FC-57A45CE68DDD}" presName="hierRoot2" presStyleCnt="0">
        <dgm:presLayoutVars>
          <dgm:hierBranch val="init"/>
        </dgm:presLayoutVars>
      </dgm:prSet>
      <dgm:spPr/>
    </dgm:pt>
    <dgm:pt modelId="{4491E1FC-5B8C-4A0D-B069-7F3805828791}" type="pres">
      <dgm:prSet presAssocID="{672C4C4A-78EC-4485-B4FC-57A45CE68DDD}" presName="rootComposite" presStyleCnt="0"/>
      <dgm:spPr/>
    </dgm:pt>
    <dgm:pt modelId="{DB36C967-AF10-421F-846F-0231F7E2265F}" type="pres">
      <dgm:prSet presAssocID="{672C4C4A-78EC-4485-B4FC-57A45CE68DDD}" presName="rootText" presStyleLbl="node2" presStyleIdx="0" presStyleCnt="2" custLinFactNeighborY="-47671">
        <dgm:presLayoutVars>
          <dgm:chPref val="3"/>
        </dgm:presLayoutVars>
      </dgm:prSet>
      <dgm:spPr/>
    </dgm:pt>
    <dgm:pt modelId="{72448F9C-4E75-45DA-9267-7ACA2B551188}" type="pres">
      <dgm:prSet presAssocID="{672C4C4A-78EC-4485-B4FC-57A45CE68DDD}" presName="rootConnector" presStyleLbl="node2" presStyleIdx="0" presStyleCnt="2"/>
      <dgm:spPr/>
    </dgm:pt>
    <dgm:pt modelId="{90B23670-EFEC-4B5C-B615-8A066260827D}" type="pres">
      <dgm:prSet presAssocID="{672C4C4A-78EC-4485-B4FC-57A45CE68DDD}" presName="hierChild4" presStyleCnt="0"/>
      <dgm:spPr/>
    </dgm:pt>
    <dgm:pt modelId="{F0587FB0-8DD9-4107-B402-DF0A1C5BE689}" type="pres">
      <dgm:prSet presAssocID="{672C4C4A-78EC-4485-B4FC-57A45CE68DDD}" presName="hierChild5" presStyleCnt="0"/>
      <dgm:spPr/>
    </dgm:pt>
    <dgm:pt modelId="{E4357A05-09CB-4E4B-B1E8-27544E3D17FC}" type="pres">
      <dgm:prSet presAssocID="{9FB4EB2A-AC59-4D34-9F88-EFB6DBC40232}" presName="Name37" presStyleLbl="parChTrans1D2" presStyleIdx="1" presStyleCnt="3"/>
      <dgm:spPr/>
    </dgm:pt>
    <dgm:pt modelId="{3CBD66B7-5DFA-4AA0-9DDA-B03A39241AF1}" type="pres">
      <dgm:prSet presAssocID="{A9BB048E-50E3-4C8E-B3B7-A7DCA0960CBA}" presName="hierRoot2" presStyleCnt="0">
        <dgm:presLayoutVars>
          <dgm:hierBranch val="init"/>
        </dgm:presLayoutVars>
      </dgm:prSet>
      <dgm:spPr/>
    </dgm:pt>
    <dgm:pt modelId="{5E245FDF-2C67-4B56-8FD0-50142C502920}" type="pres">
      <dgm:prSet presAssocID="{A9BB048E-50E3-4C8E-B3B7-A7DCA0960CBA}" presName="rootComposite" presStyleCnt="0"/>
      <dgm:spPr/>
    </dgm:pt>
    <dgm:pt modelId="{73D6B8B4-8A28-4846-B107-4A811066EEAB}" type="pres">
      <dgm:prSet presAssocID="{A9BB048E-50E3-4C8E-B3B7-A7DCA0960CBA}" presName="rootText" presStyleLbl="node2" presStyleIdx="1" presStyleCnt="2" custLinFactNeighborX="-649" custLinFactNeighborY="-47671">
        <dgm:presLayoutVars>
          <dgm:chPref val="3"/>
        </dgm:presLayoutVars>
      </dgm:prSet>
      <dgm:spPr/>
    </dgm:pt>
    <dgm:pt modelId="{E889EDE5-E462-447D-B40A-66FA93FEB189}" type="pres">
      <dgm:prSet presAssocID="{A9BB048E-50E3-4C8E-B3B7-A7DCA0960CBA}" presName="rootConnector" presStyleLbl="node2" presStyleIdx="1" presStyleCnt="2"/>
      <dgm:spPr/>
    </dgm:pt>
    <dgm:pt modelId="{ED181080-A25F-4540-87F4-B85FE87993E2}" type="pres">
      <dgm:prSet presAssocID="{A9BB048E-50E3-4C8E-B3B7-A7DCA0960CBA}" presName="hierChild4" presStyleCnt="0"/>
      <dgm:spPr/>
    </dgm:pt>
    <dgm:pt modelId="{77617F06-1E01-47E9-A770-934F9402A8CE}" type="pres">
      <dgm:prSet presAssocID="{A9BB048E-50E3-4C8E-B3B7-A7DCA0960CBA}" presName="hierChild5" presStyleCnt="0"/>
      <dgm:spPr/>
    </dgm:pt>
    <dgm:pt modelId="{E9611FF9-6740-43D9-9C7A-170F19732BFC}" type="pres">
      <dgm:prSet presAssocID="{46585EC1-C1A7-4E82-91CA-7BD193F3376E}" presName="hierChild3" presStyleCnt="0"/>
      <dgm:spPr/>
    </dgm:pt>
    <dgm:pt modelId="{151E6AB7-ACDF-478E-AEB4-05093B7FC16F}" type="pres">
      <dgm:prSet presAssocID="{D3188DB7-F52F-4638-93F4-4BD775A0067D}" presName="Name111" presStyleLbl="parChTrans1D2" presStyleIdx="2" presStyleCnt="3"/>
      <dgm:spPr/>
    </dgm:pt>
    <dgm:pt modelId="{F7367C5A-A796-44BB-A226-3AAE15CD0BBB}" type="pres">
      <dgm:prSet presAssocID="{9536B149-211F-4FB3-A44C-1920AD8404C5}" presName="hierRoot3" presStyleCnt="0">
        <dgm:presLayoutVars>
          <dgm:hierBranch val="init"/>
        </dgm:presLayoutVars>
      </dgm:prSet>
      <dgm:spPr/>
    </dgm:pt>
    <dgm:pt modelId="{2A5B6F43-91B9-4D2D-A42B-4230D3A2C462}" type="pres">
      <dgm:prSet presAssocID="{9536B149-211F-4FB3-A44C-1920AD8404C5}" presName="rootComposite3" presStyleCnt="0"/>
      <dgm:spPr/>
    </dgm:pt>
    <dgm:pt modelId="{A56D1D31-0E93-479D-8CB1-DCCABC018CC5}" type="pres">
      <dgm:prSet presAssocID="{9536B149-211F-4FB3-A44C-1920AD8404C5}" presName="rootText3" presStyleLbl="asst1" presStyleIdx="0" presStyleCnt="1" custLinFactX="100000" custLinFactNeighborX="131709" custLinFactNeighborY="-73136">
        <dgm:presLayoutVars>
          <dgm:chPref val="3"/>
        </dgm:presLayoutVars>
      </dgm:prSet>
      <dgm:spPr/>
    </dgm:pt>
    <dgm:pt modelId="{564D73D7-6865-484C-8E58-C76D6DA81579}" type="pres">
      <dgm:prSet presAssocID="{9536B149-211F-4FB3-A44C-1920AD8404C5}" presName="rootConnector3" presStyleLbl="asst1" presStyleIdx="0" presStyleCnt="1"/>
      <dgm:spPr/>
    </dgm:pt>
    <dgm:pt modelId="{E4C1E355-D6BE-4EF6-BEA8-348F4A90008D}" type="pres">
      <dgm:prSet presAssocID="{9536B149-211F-4FB3-A44C-1920AD8404C5}" presName="hierChild6" presStyleCnt="0"/>
      <dgm:spPr/>
    </dgm:pt>
    <dgm:pt modelId="{FB5EB2A7-5C7F-4044-B8D6-D60228B0A414}" type="pres">
      <dgm:prSet presAssocID="{9536B149-211F-4FB3-A44C-1920AD8404C5}" presName="hierChild7" presStyleCnt="0"/>
      <dgm:spPr/>
    </dgm:pt>
  </dgm:ptLst>
  <dgm:cxnLst>
    <dgm:cxn modelId="{2EAEBE04-A0CC-4F14-A5A8-2D84E1095B5E}" type="presOf" srcId="{A9BB048E-50E3-4C8E-B3B7-A7DCA0960CBA}" destId="{E889EDE5-E462-447D-B40A-66FA93FEB189}" srcOrd="1" destOrd="0" presId="urn:microsoft.com/office/officeart/2005/8/layout/orgChart1"/>
    <dgm:cxn modelId="{91292321-4E94-4F75-A1FE-58B7295E5403}" srcId="{46585EC1-C1A7-4E82-91CA-7BD193F3376E}" destId="{A9BB048E-50E3-4C8E-B3B7-A7DCA0960CBA}" srcOrd="1" destOrd="0" parTransId="{9FB4EB2A-AC59-4D34-9F88-EFB6DBC40232}" sibTransId="{B509A935-B1CF-461C-AD89-2821684177FA}"/>
    <dgm:cxn modelId="{34F93A21-8919-4D71-AF06-40078C912CD5}" type="presOf" srcId="{7C848015-9A79-47BA-B7F6-ECEF788D23BA}" destId="{39DA0017-8E6C-46E6-9925-6E1957D8C2DB}" srcOrd="0" destOrd="0" presId="urn:microsoft.com/office/officeart/2005/8/layout/orgChart1"/>
    <dgm:cxn modelId="{7D3B2932-6598-45DF-912D-E0B100D62610}" type="presOf" srcId="{46585EC1-C1A7-4E82-91CA-7BD193F3376E}" destId="{2A632C58-8D07-41BB-80B3-EBDF2BA990FB}" srcOrd="0" destOrd="0" presId="urn:microsoft.com/office/officeart/2005/8/layout/orgChart1"/>
    <dgm:cxn modelId="{1231F37C-0EB5-49D4-9CD4-79EB192F15D7}" type="presOf" srcId="{9536B149-211F-4FB3-A44C-1920AD8404C5}" destId="{564D73D7-6865-484C-8E58-C76D6DA81579}" srcOrd="1" destOrd="0" presId="urn:microsoft.com/office/officeart/2005/8/layout/orgChart1"/>
    <dgm:cxn modelId="{EFDF058B-382B-4680-AA2A-667AC9120A34}" type="presOf" srcId="{A9BB048E-50E3-4C8E-B3B7-A7DCA0960CBA}" destId="{73D6B8B4-8A28-4846-B107-4A811066EEAB}" srcOrd="0" destOrd="0" presId="urn:microsoft.com/office/officeart/2005/8/layout/orgChart1"/>
    <dgm:cxn modelId="{48165297-EA3B-4691-B5DF-79452C38819E}" type="presOf" srcId="{91CAA3A1-9B4B-4946-97C5-E2B657E78635}" destId="{BDE60F11-03B2-4E8C-AE87-3FA6F4A2BE40}" srcOrd="0" destOrd="0" presId="urn:microsoft.com/office/officeart/2005/8/layout/orgChart1"/>
    <dgm:cxn modelId="{38294798-705D-425A-BBD0-A65FFA6C3362}" type="presOf" srcId="{D3188DB7-F52F-4638-93F4-4BD775A0067D}" destId="{151E6AB7-ACDF-478E-AEB4-05093B7FC16F}" srcOrd="0" destOrd="0" presId="urn:microsoft.com/office/officeart/2005/8/layout/orgChart1"/>
    <dgm:cxn modelId="{CD93159D-F9FD-427F-A758-C50CE540E450}" type="presOf" srcId="{9536B149-211F-4FB3-A44C-1920AD8404C5}" destId="{A56D1D31-0E93-479D-8CB1-DCCABC018CC5}" srcOrd="0" destOrd="0" presId="urn:microsoft.com/office/officeart/2005/8/layout/orgChart1"/>
    <dgm:cxn modelId="{ED242B9E-87EC-47D3-B38C-FCF80F84311F}" type="presOf" srcId="{672C4C4A-78EC-4485-B4FC-57A45CE68DDD}" destId="{72448F9C-4E75-45DA-9267-7ACA2B551188}" srcOrd="1" destOrd="0" presId="urn:microsoft.com/office/officeart/2005/8/layout/orgChart1"/>
    <dgm:cxn modelId="{158FE3A0-BEB0-4035-84CB-7F297C12836B}" type="presOf" srcId="{672C4C4A-78EC-4485-B4FC-57A45CE68DDD}" destId="{DB36C967-AF10-421F-846F-0231F7E2265F}" srcOrd="0" destOrd="0" presId="urn:microsoft.com/office/officeart/2005/8/layout/orgChart1"/>
    <dgm:cxn modelId="{0E095ABC-FDA3-464B-94E0-E187D3BBAA9E}" type="presOf" srcId="{9FB4EB2A-AC59-4D34-9F88-EFB6DBC40232}" destId="{E4357A05-09CB-4E4B-B1E8-27544E3D17FC}" srcOrd="0" destOrd="0" presId="urn:microsoft.com/office/officeart/2005/8/layout/orgChart1"/>
    <dgm:cxn modelId="{3ACC2DC6-845A-4DCE-972F-004FF93A0594}" srcId="{46585EC1-C1A7-4E82-91CA-7BD193F3376E}" destId="{672C4C4A-78EC-4485-B4FC-57A45CE68DDD}" srcOrd="0" destOrd="0" parTransId="{91CAA3A1-9B4B-4946-97C5-E2B657E78635}" sibTransId="{FC2BD35B-5522-4F34-84C6-BCDF5A6CCF6B}"/>
    <dgm:cxn modelId="{E391AAEC-1B99-458E-9D8B-74DD6379981E}" type="presOf" srcId="{46585EC1-C1A7-4E82-91CA-7BD193F3376E}" destId="{DBE213C4-4FA6-4C3E-B9DE-FF6E5D5F740C}" srcOrd="1" destOrd="0" presId="urn:microsoft.com/office/officeart/2005/8/layout/orgChart1"/>
    <dgm:cxn modelId="{AA3783FA-AB95-4CCE-8B14-B66EFC2F0CE1}" srcId="{7C848015-9A79-47BA-B7F6-ECEF788D23BA}" destId="{46585EC1-C1A7-4E82-91CA-7BD193F3376E}" srcOrd="0" destOrd="0" parTransId="{2371261C-78BE-4387-A06C-B7AF8EBABF92}" sibTransId="{3091FC0D-653D-48AB-90A2-529F757AFA34}"/>
    <dgm:cxn modelId="{B17AA4FE-0D05-49A7-BE10-381EDD5F5517}" srcId="{46585EC1-C1A7-4E82-91CA-7BD193F3376E}" destId="{9536B149-211F-4FB3-A44C-1920AD8404C5}" srcOrd="2" destOrd="0" parTransId="{D3188DB7-F52F-4638-93F4-4BD775A0067D}" sibTransId="{0A72364D-0159-4585-BA1E-B4DE953535BE}"/>
    <dgm:cxn modelId="{3856D84C-269C-4976-8AF1-437EA5429D9A}" type="presParOf" srcId="{39DA0017-8E6C-46E6-9925-6E1957D8C2DB}" destId="{A9A1773F-3F5D-4C0E-8609-8245E90C65B5}" srcOrd="0" destOrd="0" presId="urn:microsoft.com/office/officeart/2005/8/layout/orgChart1"/>
    <dgm:cxn modelId="{79B6A706-4F9F-4011-BA7B-2651E9A45BAF}" type="presParOf" srcId="{A9A1773F-3F5D-4C0E-8609-8245E90C65B5}" destId="{0FC7D6E6-CF14-4366-9FE7-622F474CA5D3}" srcOrd="0" destOrd="0" presId="urn:microsoft.com/office/officeart/2005/8/layout/orgChart1"/>
    <dgm:cxn modelId="{6DED8A79-23DA-46C7-9749-DB5C73D709ED}" type="presParOf" srcId="{0FC7D6E6-CF14-4366-9FE7-622F474CA5D3}" destId="{2A632C58-8D07-41BB-80B3-EBDF2BA990FB}" srcOrd="0" destOrd="0" presId="urn:microsoft.com/office/officeart/2005/8/layout/orgChart1"/>
    <dgm:cxn modelId="{D3EF4E7E-6968-4D90-AAC8-EC6A43253FA9}" type="presParOf" srcId="{0FC7D6E6-CF14-4366-9FE7-622F474CA5D3}" destId="{DBE213C4-4FA6-4C3E-B9DE-FF6E5D5F740C}" srcOrd="1" destOrd="0" presId="urn:microsoft.com/office/officeart/2005/8/layout/orgChart1"/>
    <dgm:cxn modelId="{7CC12ED6-EF42-4418-AA8C-EF018F2FFDED}" type="presParOf" srcId="{A9A1773F-3F5D-4C0E-8609-8245E90C65B5}" destId="{5D73AA5D-2740-4CAC-82FB-5643057E78B3}" srcOrd="1" destOrd="0" presId="urn:microsoft.com/office/officeart/2005/8/layout/orgChart1"/>
    <dgm:cxn modelId="{521381D6-8928-44C4-8401-D1BE26E9854F}" type="presParOf" srcId="{5D73AA5D-2740-4CAC-82FB-5643057E78B3}" destId="{BDE60F11-03B2-4E8C-AE87-3FA6F4A2BE40}" srcOrd="0" destOrd="0" presId="urn:microsoft.com/office/officeart/2005/8/layout/orgChart1"/>
    <dgm:cxn modelId="{7F554437-7DA1-4373-8D59-EFCF1E6949A4}" type="presParOf" srcId="{5D73AA5D-2740-4CAC-82FB-5643057E78B3}" destId="{2125C8EC-6DE9-4899-881A-612095599DCF}" srcOrd="1" destOrd="0" presId="urn:microsoft.com/office/officeart/2005/8/layout/orgChart1"/>
    <dgm:cxn modelId="{419FE0BF-8C26-4E47-9EAD-978E1246EF94}" type="presParOf" srcId="{2125C8EC-6DE9-4899-881A-612095599DCF}" destId="{4491E1FC-5B8C-4A0D-B069-7F3805828791}" srcOrd="0" destOrd="0" presId="urn:microsoft.com/office/officeart/2005/8/layout/orgChart1"/>
    <dgm:cxn modelId="{261D65DA-5B0B-4338-B14F-EE987D326913}" type="presParOf" srcId="{4491E1FC-5B8C-4A0D-B069-7F3805828791}" destId="{DB36C967-AF10-421F-846F-0231F7E2265F}" srcOrd="0" destOrd="0" presId="urn:microsoft.com/office/officeart/2005/8/layout/orgChart1"/>
    <dgm:cxn modelId="{15134D22-B059-47D3-B64A-4CC6A16243A2}" type="presParOf" srcId="{4491E1FC-5B8C-4A0D-B069-7F3805828791}" destId="{72448F9C-4E75-45DA-9267-7ACA2B551188}" srcOrd="1" destOrd="0" presId="urn:microsoft.com/office/officeart/2005/8/layout/orgChart1"/>
    <dgm:cxn modelId="{B8E974DD-B8D5-4E28-990A-CAF0FD8A3820}" type="presParOf" srcId="{2125C8EC-6DE9-4899-881A-612095599DCF}" destId="{90B23670-EFEC-4B5C-B615-8A066260827D}" srcOrd="1" destOrd="0" presId="urn:microsoft.com/office/officeart/2005/8/layout/orgChart1"/>
    <dgm:cxn modelId="{2A6B9F14-FAF4-4970-B425-D2613DD046C6}" type="presParOf" srcId="{2125C8EC-6DE9-4899-881A-612095599DCF}" destId="{F0587FB0-8DD9-4107-B402-DF0A1C5BE689}" srcOrd="2" destOrd="0" presId="urn:microsoft.com/office/officeart/2005/8/layout/orgChart1"/>
    <dgm:cxn modelId="{C54CFB97-5378-44E8-9947-673093E3F932}" type="presParOf" srcId="{5D73AA5D-2740-4CAC-82FB-5643057E78B3}" destId="{E4357A05-09CB-4E4B-B1E8-27544E3D17FC}" srcOrd="2" destOrd="0" presId="urn:microsoft.com/office/officeart/2005/8/layout/orgChart1"/>
    <dgm:cxn modelId="{4FA06E21-D634-4150-A864-B991EEE488DF}" type="presParOf" srcId="{5D73AA5D-2740-4CAC-82FB-5643057E78B3}" destId="{3CBD66B7-5DFA-4AA0-9DDA-B03A39241AF1}" srcOrd="3" destOrd="0" presId="urn:microsoft.com/office/officeart/2005/8/layout/orgChart1"/>
    <dgm:cxn modelId="{1EE82E92-1EAC-4171-90DB-921690CAF0DB}" type="presParOf" srcId="{3CBD66B7-5DFA-4AA0-9DDA-B03A39241AF1}" destId="{5E245FDF-2C67-4B56-8FD0-50142C502920}" srcOrd="0" destOrd="0" presId="urn:microsoft.com/office/officeart/2005/8/layout/orgChart1"/>
    <dgm:cxn modelId="{222FE86F-FBBD-4B7D-B2D2-DD36D7DC437A}" type="presParOf" srcId="{5E245FDF-2C67-4B56-8FD0-50142C502920}" destId="{73D6B8B4-8A28-4846-B107-4A811066EEAB}" srcOrd="0" destOrd="0" presId="urn:microsoft.com/office/officeart/2005/8/layout/orgChart1"/>
    <dgm:cxn modelId="{F1356147-774A-414A-9940-74E16CBED1FC}" type="presParOf" srcId="{5E245FDF-2C67-4B56-8FD0-50142C502920}" destId="{E889EDE5-E462-447D-B40A-66FA93FEB189}" srcOrd="1" destOrd="0" presId="urn:microsoft.com/office/officeart/2005/8/layout/orgChart1"/>
    <dgm:cxn modelId="{E6AE4EC5-7609-4F61-9672-0821CA63160D}" type="presParOf" srcId="{3CBD66B7-5DFA-4AA0-9DDA-B03A39241AF1}" destId="{ED181080-A25F-4540-87F4-B85FE87993E2}" srcOrd="1" destOrd="0" presId="urn:microsoft.com/office/officeart/2005/8/layout/orgChart1"/>
    <dgm:cxn modelId="{F03E0D36-BD76-464E-9E18-A859999C8C05}" type="presParOf" srcId="{3CBD66B7-5DFA-4AA0-9DDA-B03A39241AF1}" destId="{77617F06-1E01-47E9-A770-934F9402A8CE}" srcOrd="2" destOrd="0" presId="urn:microsoft.com/office/officeart/2005/8/layout/orgChart1"/>
    <dgm:cxn modelId="{1A36E5FE-CBF1-4598-A574-3515CF590DBF}" type="presParOf" srcId="{A9A1773F-3F5D-4C0E-8609-8245E90C65B5}" destId="{E9611FF9-6740-43D9-9C7A-170F19732BFC}" srcOrd="2" destOrd="0" presId="urn:microsoft.com/office/officeart/2005/8/layout/orgChart1"/>
    <dgm:cxn modelId="{AA00E970-1FA7-4063-953C-D7182A93E1E7}" type="presParOf" srcId="{E9611FF9-6740-43D9-9C7A-170F19732BFC}" destId="{151E6AB7-ACDF-478E-AEB4-05093B7FC16F}" srcOrd="0" destOrd="0" presId="urn:microsoft.com/office/officeart/2005/8/layout/orgChart1"/>
    <dgm:cxn modelId="{844F953A-82F9-43B7-8866-857AB6B2A555}" type="presParOf" srcId="{E9611FF9-6740-43D9-9C7A-170F19732BFC}" destId="{F7367C5A-A796-44BB-A226-3AAE15CD0BBB}" srcOrd="1" destOrd="0" presId="urn:microsoft.com/office/officeart/2005/8/layout/orgChart1"/>
    <dgm:cxn modelId="{CF18DB09-53BA-4C59-A7EF-6FBA1501791D}" type="presParOf" srcId="{F7367C5A-A796-44BB-A226-3AAE15CD0BBB}" destId="{2A5B6F43-91B9-4D2D-A42B-4230D3A2C462}" srcOrd="0" destOrd="0" presId="urn:microsoft.com/office/officeart/2005/8/layout/orgChart1"/>
    <dgm:cxn modelId="{232F155B-76D5-4B80-9113-3ADFDAE58659}" type="presParOf" srcId="{2A5B6F43-91B9-4D2D-A42B-4230D3A2C462}" destId="{A56D1D31-0E93-479D-8CB1-DCCABC018CC5}" srcOrd="0" destOrd="0" presId="urn:microsoft.com/office/officeart/2005/8/layout/orgChart1"/>
    <dgm:cxn modelId="{46187314-D943-4FC9-8FB0-D7FE2529E009}" type="presParOf" srcId="{2A5B6F43-91B9-4D2D-A42B-4230D3A2C462}" destId="{564D73D7-6865-484C-8E58-C76D6DA81579}" srcOrd="1" destOrd="0" presId="urn:microsoft.com/office/officeart/2005/8/layout/orgChart1"/>
    <dgm:cxn modelId="{C03E5E2D-014C-46A3-B67D-654E93ADC947}" type="presParOf" srcId="{F7367C5A-A796-44BB-A226-3AAE15CD0BBB}" destId="{E4C1E355-D6BE-4EF6-BEA8-348F4A90008D}" srcOrd="1" destOrd="0" presId="urn:microsoft.com/office/officeart/2005/8/layout/orgChart1"/>
    <dgm:cxn modelId="{99D635E0-7AAB-4343-8F33-2B0982288E91}" type="presParOf" srcId="{F7367C5A-A796-44BB-A226-3AAE15CD0BBB}" destId="{FB5EB2A7-5C7F-4044-B8D6-D60228B0A414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C848015-9A79-47BA-B7F6-ECEF788D23BA}" type="doc">
      <dgm:prSet loTypeId="urn:microsoft.com/office/officeart/2005/8/layout/orgChart1" loCatId="hierarchy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46585EC1-C1A7-4E82-91CA-7BD193F3376E}">
      <dgm:prSet phldrT="[Text]"/>
      <dgm:spPr/>
      <dgm:t>
        <a:bodyPr/>
        <a:lstStyle/>
        <a:p>
          <a:r>
            <a:rPr lang="en-US" dirty="0"/>
            <a:t>604,204 UGC</a:t>
          </a:r>
        </a:p>
        <a:p>
          <a:r>
            <a:rPr lang="en-US" dirty="0"/>
            <a:t>SVR Warnings</a:t>
          </a:r>
        </a:p>
      </dgm:t>
    </dgm:pt>
    <dgm:pt modelId="{2371261C-78BE-4387-A06C-B7AF8EBABF92}" type="parTrans" cxnId="{AA3783FA-AB95-4CCE-8B14-B66EFC2F0CE1}">
      <dgm:prSet/>
      <dgm:spPr/>
      <dgm:t>
        <a:bodyPr/>
        <a:lstStyle/>
        <a:p>
          <a:endParaRPr lang="en-US"/>
        </a:p>
      </dgm:t>
    </dgm:pt>
    <dgm:pt modelId="{3091FC0D-653D-48AB-90A2-529F757AFA34}" type="sibTrans" cxnId="{AA3783FA-AB95-4CCE-8B14-B66EFC2F0CE1}">
      <dgm:prSet/>
      <dgm:spPr/>
      <dgm:t>
        <a:bodyPr/>
        <a:lstStyle/>
        <a:p>
          <a:endParaRPr lang="en-US"/>
        </a:p>
      </dgm:t>
    </dgm:pt>
    <dgm:pt modelId="{672C4C4A-78EC-4485-B4FC-57A45CE68DDD}">
      <dgm:prSet phldrT="[Text]"/>
      <dgm:spPr/>
      <dgm:t>
        <a:bodyPr/>
        <a:lstStyle/>
        <a:p>
          <a:r>
            <a:rPr lang="en-US" dirty="0"/>
            <a:t>SVR Watch</a:t>
          </a:r>
        </a:p>
        <a:p>
          <a:r>
            <a:rPr lang="en-US" dirty="0"/>
            <a:t>36.3%</a:t>
          </a:r>
        </a:p>
      </dgm:t>
    </dgm:pt>
    <dgm:pt modelId="{91CAA3A1-9B4B-4946-97C5-E2B657E78635}" type="parTrans" cxnId="{3ACC2DC6-845A-4DCE-972F-004FF93A0594}">
      <dgm:prSet/>
      <dgm:spPr/>
      <dgm:t>
        <a:bodyPr/>
        <a:lstStyle/>
        <a:p>
          <a:endParaRPr lang="en-US"/>
        </a:p>
      </dgm:t>
    </dgm:pt>
    <dgm:pt modelId="{FC2BD35B-5522-4F34-84C6-BCDF5A6CCF6B}" type="sibTrans" cxnId="{3ACC2DC6-845A-4DCE-972F-004FF93A0594}">
      <dgm:prSet/>
      <dgm:spPr/>
      <dgm:t>
        <a:bodyPr/>
        <a:lstStyle/>
        <a:p>
          <a:endParaRPr lang="en-US"/>
        </a:p>
      </dgm:t>
    </dgm:pt>
    <dgm:pt modelId="{30973B7D-B84B-4E90-805D-6C1619A393FD}">
      <dgm:prSet phldrT="[Text]"/>
      <dgm:spPr/>
      <dgm:t>
        <a:bodyPr/>
        <a:lstStyle/>
        <a:p>
          <a:pPr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dirty="0"/>
            <a:t>Tornado Watch</a:t>
          </a:r>
        </a:p>
        <a:p>
          <a:pPr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dirty="0"/>
            <a:t>21.5%</a:t>
          </a:r>
        </a:p>
      </dgm:t>
    </dgm:pt>
    <dgm:pt modelId="{170D3864-C975-498E-8818-298D3380B9E1}" type="parTrans" cxnId="{3A18F98C-0CED-4CBB-9C9A-7F9C8725DA5D}">
      <dgm:prSet/>
      <dgm:spPr/>
      <dgm:t>
        <a:bodyPr/>
        <a:lstStyle/>
        <a:p>
          <a:endParaRPr lang="en-US"/>
        </a:p>
      </dgm:t>
    </dgm:pt>
    <dgm:pt modelId="{33D7F162-6042-4091-9D2A-4806200AD68C}" type="sibTrans" cxnId="{3A18F98C-0CED-4CBB-9C9A-7F9C8725DA5D}">
      <dgm:prSet/>
      <dgm:spPr/>
      <dgm:t>
        <a:bodyPr/>
        <a:lstStyle/>
        <a:p>
          <a:endParaRPr lang="en-US"/>
        </a:p>
      </dgm:t>
    </dgm:pt>
    <dgm:pt modelId="{6F4EDA01-1A9A-47AE-9E5C-3F7FEAC40A7F}" type="asst">
      <dgm:prSet/>
      <dgm:spPr/>
      <dgm:t>
        <a:bodyPr/>
        <a:lstStyle/>
        <a:p>
          <a:r>
            <a:rPr lang="en-US" dirty="0"/>
            <a:t>No Watch</a:t>
          </a:r>
        </a:p>
        <a:p>
          <a:r>
            <a:rPr lang="en-US" dirty="0"/>
            <a:t>42.2%</a:t>
          </a:r>
        </a:p>
      </dgm:t>
    </dgm:pt>
    <dgm:pt modelId="{53903FED-B165-4C59-B198-F072EDE3DBEE}" type="parTrans" cxnId="{3F0E5233-0AEE-44E5-BA11-BD1AD1A6E2E3}">
      <dgm:prSet/>
      <dgm:spPr/>
      <dgm:t>
        <a:bodyPr/>
        <a:lstStyle/>
        <a:p>
          <a:endParaRPr lang="en-US"/>
        </a:p>
      </dgm:t>
    </dgm:pt>
    <dgm:pt modelId="{BB3FB887-83AD-4759-904E-29D8947A183C}" type="sibTrans" cxnId="{3F0E5233-0AEE-44E5-BA11-BD1AD1A6E2E3}">
      <dgm:prSet/>
      <dgm:spPr/>
      <dgm:t>
        <a:bodyPr/>
        <a:lstStyle/>
        <a:p>
          <a:endParaRPr lang="en-US"/>
        </a:p>
      </dgm:t>
    </dgm:pt>
    <dgm:pt modelId="{39DA0017-8E6C-46E6-9925-6E1957D8C2DB}" type="pres">
      <dgm:prSet presAssocID="{7C848015-9A79-47BA-B7F6-ECEF788D23BA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A9A1773F-3F5D-4C0E-8609-8245E90C65B5}" type="pres">
      <dgm:prSet presAssocID="{46585EC1-C1A7-4E82-91CA-7BD193F3376E}" presName="hierRoot1" presStyleCnt="0">
        <dgm:presLayoutVars>
          <dgm:hierBranch val="init"/>
        </dgm:presLayoutVars>
      </dgm:prSet>
      <dgm:spPr/>
    </dgm:pt>
    <dgm:pt modelId="{0FC7D6E6-CF14-4366-9FE7-622F474CA5D3}" type="pres">
      <dgm:prSet presAssocID="{46585EC1-C1A7-4E82-91CA-7BD193F3376E}" presName="rootComposite1" presStyleCnt="0"/>
      <dgm:spPr/>
    </dgm:pt>
    <dgm:pt modelId="{2A632C58-8D07-41BB-80B3-EBDF2BA990FB}" type="pres">
      <dgm:prSet presAssocID="{46585EC1-C1A7-4E82-91CA-7BD193F3376E}" presName="rootText1" presStyleLbl="node0" presStyleIdx="0" presStyleCnt="1" custLinFactNeighborX="3976" custLinFactNeighborY="49162">
        <dgm:presLayoutVars>
          <dgm:chPref val="3"/>
        </dgm:presLayoutVars>
      </dgm:prSet>
      <dgm:spPr/>
    </dgm:pt>
    <dgm:pt modelId="{DBE213C4-4FA6-4C3E-B9DE-FF6E5D5F740C}" type="pres">
      <dgm:prSet presAssocID="{46585EC1-C1A7-4E82-91CA-7BD193F3376E}" presName="rootConnector1" presStyleLbl="node1" presStyleIdx="0" presStyleCnt="0"/>
      <dgm:spPr/>
    </dgm:pt>
    <dgm:pt modelId="{5D73AA5D-2740-4CAC-82FB-5643057E78B3}" type="pres">
      <dgm:prSet presAssocID="{46585EC1-C1A7-4E82-91CA-7BD193F3376E}" presName="hierChild2" presStyleCnt="0"/>
      <dgm:spPr/>
    </dgm:pt>
    <dgm:pt modelId="{BDE60F11-03B2-4E8C-AE87-3FA6F4A2BE40}" type="pres">
      <dgm:prSet presAssocID="{91CAA3A1-9B4B-4946-97C5-E2B657E78635}" presName="Name37" presStyleLbl="parChTrans1D2" presStyleIdx="0" presStyleCnt="3"/>
      <dgm:spPr/>
    </dgm:pt>
    <dgm:pt modelId="{2125C8EC-6DE9-4899-881A-612095599DCF}" type="pres">
      <dgm:prSet presAssocID="{672C4C4A-78EC-4485-B4FC-57A45CE68DDD}" presName="hierRoot2" presStyleCnt="0">
        <dgm:presLayoutVars>
          <dgm:hierBranch val="init"/>
        </dgm:presLayoutVars>
      </dgm:prSet>
      <dgm:spPr/>
    </dgm:pt>
    <dgm:pt modelId="{4491E1FC-5B8C-4A0D-B069-7F3805828791}" type="pres">
      <dgm:prSet presAssocID="{672C4C4A-78EC-4485-B4FC-57A45CE68DDD}" presName="rootComposite" presStyleCnt="0"/>
      <dgm:spPr/>
    </dgm:pt>
    <dgm:pt modelId="{DB36C967-AF10-421F-846F-0231F7E2265F}" type="pres">
      <dgm:prSet presAssocID="{672C4C4A-78EC-4485-B4FC-57A45CE68DDD}" presName="rootText" presStyleLbl="node2" presStyleIdx="0" presStyleCnt="2" custLinFactNeighborY="-57522">
        <dgm:presLayoutVars>
          <dgm:chPref val="3"/>
        </dgm:presLayoutVars>
      </dgm:prSet>
      <dgm:spPr/>
    </dgm:pt>
    <dgm:pt modelId="{72448F9C-4E75-45DA-9267-7ACA2B551188}" type="pres">
      <dgm:prSet presAssocID="{672C4C4A-78EC-4485-B4FC-57A45CE68DDD}" presName="rootConnector" presStyleLbl="node2" presStyleIdx="0" presStyleCnt="2"/>
      <dgm:spPr/>
    </dgm:pt>
    <dgm:pt modelId="{90B23670-EFEC-4B5C-B615-8A066260827D}" type="pres">
      <dgm:prSet presAssocID="{672C4C4A-78EC-4485-B4FC-57A45CE68DDD}" presName="hierChild4" presStyleCnt="0"/>
      <dgm:spPr/>
    </dgm:pt>
    <dgm:pt modelId="{F0587FB0-8DD9-4107-B402-DF0A1C5BE689}" type="pres">
      <dgm:prSet presAssocID="{672C4C4A-78EC-4485-B4FC-57A45CE68DDD}" presName="hierChild5" presStyleCnt="0"/>
      <dgm:spPr/>
    </dgm:pt>
    <dgm:pt modelId="{8506910A-F9CC-4483-934D-518C9A2BA907}" type="pres">
      <dgm:prSet presAssocID="{170D3864-C975-498E-8818-298D3380B9E1}" presName="Name37" presStyleLbl="parChTrans1D2" presStyleIdx="1" presStyleCnt="3"/>
      <dgm:spPr/>
    </dgm:pt>
    <dgm:pt modelId="{F08391B1-4995-4776-921B-C44D967E60CA}" type="pres">
      <dgm:prSet presAssocID="{30973B7D-B84B-4E90-805D-6C1619A393FD}" presName="hierRoot2" presStyleCnt="0">
        <dgm:presLayoutVars>
          <dgm:hierBranch val="init"/>
        </dgm:presLayoutVars>
      </dgm:prSet>
      <dgm:spPr/>
    </dgm:pt>
    <dgm:pt modelId="{73A28892-889E-40BF-9645-C4697C7CA15E}" type="pres">
      <dgm:prSet presAssocID="{30973B7D-B84B-4E90-805D-6C1619A393FD}" presName="rootComposite" presStyleCnt="0"/>
      <dgm:spPr/>
    </dgm:pt>
    <dgm:pt modelId="{5B9D596B-600C-43E5-9CCB-683F44D91F26}" type="pres">
      <dgm:prSet presAssocID="{30973B7D-B84B-4E90-805D-6C1619A393FD}" presName="rootText" presStyleLbl="node2" presStyleIdx="1" presStyleCnt="2" custLinFactNeighborY="-57522">
        <dgm:presLayoutVars>
          <dgm:chPref val="3"/>
        </dgm:presLayoutVars>
      </dgm:prSet>
      <dgm:spPr/>
    </dgm:pt>
    <dgm:pt modelId="{5036E79E-68E3-4435-9964-A7D7F9E8AAF4}" type="pres">
      <dgm:prSet presAssocID="{30973B7D-B84B-4E90-805D-6C1619A393FD}" presName="rootConnector" presStyleLbl="node2" presStyleIdx="1" presStyleCnt="2"/>
      <dgm:spPr/>
    </dgm:pt>
    <dgm:pt modelId="{8D8B614B-B7C3-461D-9349-3F1CF361E19C}" type="pres">
      <dgm:prSet presAssocID="{30973B7D-B84B-4E90-805D-6C1619A393FD}" presName="hierChild4" presStyleCnt="0"/>
      <dgm:spPr/>
    </dgm:pt>
    <dgm:pt modelId="{BDC289E6-F95F-4115-9E89-ECD3E6422AC0}" type="pres">
      <dgm:prSet presAssocID="{30973B7D-B84B-4E90-805D-6C1619A393FD}" presName="hierChild5" presStyleCnt="0"/>
      <dgm:spPr/>
    </dgm:pt>
    <dgm:pt modelId="{E9611FF9-6740-43D9-9C7A-170F19732BFC}" type="pres">
      <dgm:prSet presAssocID="{46585EC1-C1A7-4E82-91CA-7BD193F3376E}" presName="hierChild3" presStyleCnt="0"/>
      <dgm:spPr/>
    </dgm:pt>
    <dgm:pt modelId="{EC701123-9DD0-45A3-8553-2F07491D0043}" type="pres">
      <dgm:prSet presAssocID="{53903FED-B165-4C59-B198-F072EDE3DBEE}" presName="Name111" presStyleLbl="parChTrans1D2" presStyleIdx="2" presStyleCnt="3"/>
      <dgm:spPr/>
    </dgm:pt>
    <dgm:pt modelId="{FBA11720-E834-41B7-A38E-4C6B1062A5C5}" type="pres">
      <dgm:prSet presAssocID="{6F4EDA01-1A9A-47AE-9E5C-3F7FEAC40A7F}" presName="hierRoot3" presStyleCnt="0">
        <dgm:presLayoutVars>
          <dgm:hierBranch val="init"/>
        </dgm:presLayoutVars>
      </dgm:prSet>
      <dgm:spPr/>
    </dgm:pt>
    <dgm:pt modelId="{EDB08634-2BB5-4618-97E5-DFBB96449C78}" type="pres">
      <dgm:prSet presAssocID="{6F4EDA01-1A9A-47AE-9E5C-3F7FEAC40A7F}" presName="rootComposite3" presStyleCnt="0"/>
      <dgm:spPr/>
    </dgm:pt>
    <dgm:pt modelId="{57C7340C-24B5-4B86-B5DE-211A63C1C4C4}" type="pres">
      <dgm:prSet presAssocID="{6F4EDA01-1A9A-47AE-9E5C-3F7FEAC40A7F}" presName="rootText3" presStyleLbl="asst1" presStyleIdx="0" presStyleCnt="1" custLinFactX="100000" custLinFactNeighborX="123785" custLinFactNeighborY="-92838">
        <dgm:presLayoutVars>
          <dgm:chPref val="3"/>
        </dgm:presLayoutVars>
      </dgm:prSet>
      <dgm:spPr/>
    </dgm:pt>
    <dgm:pt modelId="{95CCB350-BABF-416C-993C-3DFA474B5682}" type="pres">
      <dgm:prSet presAssocID="{6F4EDA01-1A9A-47AE-9E5C-3F7FEAC40A7F}" presName="rootConnector3" presStyleLbl="asst1" presStyleIdx="0" presStyleCnt="1"/>
      <dgm:spPr/>
    </dgm:pt>
    <dgm:pt modelId="{ACAC62D0-2A6B-401D-8960-BA02D30EB3BF}" type="pres">
      <dgm:prSet presAssocID="{6F4EDA01-1A9A-47AE-9E5C-3F7FEAC40A7F}" presName="hierChild6" presStyleCnt="0"/>
      <dgm:spPr/>
    </dgm:pt>
    <dgm:pt modelId="{9016C1A6-EE9C-4B00-948E-AB351E15BB1E}" type="pres">
      <dgm:prSet presAssocID="{6F4EDA01-1A9A-47AE-9E5C-3F7FEAC40A7F}" presName="hierChild7" presStyleCnt="0"/>
      <dgm:spPr/>
    </dgm:pt>
  </dgm:ptLst>
  <dgm:cxnLst>
    <dgm:cxn modelId="{5F3AB92C-3632-45B4-B0CF-6D5B04786874}" type="presOf" srcId="{170D3864-C975-498E-8818-298D3380B9E1}" destId="{8506910A-F9CC-4483-934D-518C9A2BA907}" srcOrd="0" destOrd="0" presId="urn:microsoft.com/office/officeart/2005/8/layout/orgChart1"/>
    <dgm:cxn modelId="{3F0E5233-0AEE-44E5-BA11-BD1AD1A6E2E3}" srcId="{46585EC1-C1A7-4E82-91CA-7BD193F3376E}" destId="{6F4EDA01-1A9A-47AE-9E5C-3F7FEAC40A7F}" srcOrd="2" destOrd="0" parTransId="{53903FED-B165-4C59-B198-F072EDE3DBEE}" sibTransId="{BB3FB887-83AD-4759-904E-29D8947A183C}"/>
    <dgm:cxn modelId="{F8EE3740-8ADD-4D56-80A3-C8BD968AF6A0}" type="presOf" srcId="{7C848015-9A79-47BA-B7F6-ECEF788D23BA}" destId="{39DA0017-8E6C-46E6-9925-6E1957D8C2DB}" srcOrd="0" destOrd="0" presId="urn:microsoft.com/office/officeart/2005/8/layout/orgChart1"/>
    <dgm:cxn modelId="{5255FF61-0AD5-466B-B543-218F3CA01C38}" type="presOf" srcId="{672C4C4A-78EC-4485-B4FC-57A45CE68DDD}" destId="{DB36C967-AF10-421F-846F-0231F7E2265F}" srcOrd="0" destOrd="0" presId="urn:microsoft.com/office/officeart/2005/8/layout/orgChart1"/>
    <dgm:cxn modelId="{9EE33745-BBDA-4F62-96D1-B658164A5BBA}" type="presOf" srcId="{91CAA3A1-9B4B-4946-97C5-E2B657E78635}" destId="{BDE60F11-03B2-4E8C-AE87-3FA6F4A2BE40}" srcOrd="0" destOrd="0" presId="urn:microsoft.com/office/officeart/2005/8/layout/orgChart1"/>
    <dgm:cxn modelId="{6971C74B-0A8C-430A-937B-DEFC07FD2967}" type="presOf" srcId="{6F4EDA01-1A9A-47AE-9E5C-3F7FEAC40A7F}" destId="{95CCB350-BABF-416C-993C-3DFA474B5682}" srcOrd="1" destOrd="0" presId="urn:microsoft.com/office/officeart/2005/8/layout/orgChart1"/>
    <dgm:cxn modelId="{88BA544F-D3B9-4244-8CB7-ED1DDF75174F}" type="presOf" srcId="{46585EC1-C1A7-4E82-91CA-7BD193F3376E}" destId="{2A632C58-8D07-41BB-80B3-EBDF2BA990FB}" srcOrd="0" destOrd="0" presId="urn:microsoft.com/office/officeart/2005/8/layout/orgChart1"/>
    <dgm:cxn modelId="{26F86B56-4E12-48F5-A284-643E8AAA88B9}" type="presOf" srcId="{6F4EDA01-1A9A-47AE-9E5C-3F7FEAC40A7F}" destId="{57C7340C-24B5-4B86-B5DE-211A63C1C4C4}" srcOrd="0" destOrd="0" presId="urn:microsoft.com/office/officeart/2005/8/layout/orgChart1"/>
    <dgm:cxn modelId="{D8DDDF89-0358-45D9-9F06-3F79C56AF98F}" type="presOf" srcId="{30973B7D-B84B-4E90-805D-6C1619A393FD}" destId="{5036E79E-68E3-4435-9964-A7D7F9E8AAF4}" srcOrd="1" destOrd="0" presId="urn:microsoft.com/office/officeart/2005/8/layout/orgChart1"/>
    <dgm:cxn modelId="{997DE08B-6984-45D8-8683-3F980787BF0E}" type="presOf" srcId="{672C4C4A-78EC-4485-B4FC-57A45CE68DDD}" destId="{72448F9C-4E75-45DA-9267-7ACA2B551188}" srcOrd="1" destOrd="0" presId="urn:microsoft.com/office/officeart/2005/8/layout/orgChart1"/>
    <dgm:cxn modelId="{3A18F98C-0CED-4CBB-9C9A-7F9C8725DA5D}" srcId="{46585EC1-C1A7-4E82-91CA-7BD193F3376E}" destId="{30973B7D-B84B-4E90-805D-6C1619A393FD}" srcOrd="1" destOrd="0" parTransId="{170D3864-C975-498E-8818-298D3380B9E1}" sibTransId="{33D7F162-6042-4091-9D2A-4806200AD68C}"/>
    <dgm:cxn modelId="{24716BC1-A325-451E-AB7D-1C3C71B2FC03}" type="presOf" srcId="{53903FED-B165-4C59-B198-F072EDE3DBEE}" destId="{EC701123-9DD0-45A3-8553-2F07491D0043}" srcOrd="0" destOrd="0" presId="urn:microsoft.com/office/officeart/2005/8/layout/orgChart1"/>
    <dgm:cxn modelId="{3ACC2DC6-845A-4DCE-972F-004FF93A0594}" srcId="{46585EC1-C1A7-4E82-91CA-7BD193F3376E}" destId="{672C4C4A-78EC-4485-B4FC-57A45CE68DDD}" srcOrd="0" destOrd="0" parTransId="{91CAA3A1-9B4B-4946-97C5-E2B657E78635}" sibTransId="{FC2BD35B-5522-4F34-84C6-BCDF5A6CCF6B}"/>
    <dgm:cxn modelId="{3777AAD5-7FB5-41EE-983A-7E34F6A8376F}" type="presOf" srcId="{30973B7D-B84B-4E90-805D-6C1619A393FD}" destId="{5B9D596B-600C-43E5-9CCB-683F44D91F26}" srcOrd="0" destOrd="0" presId="urn:microsoft.com/office/officeart/2005/8/layout/orgChart1"/>
    <dgm:cxn modelId="{4B0CF9E0-9EC9-4A66-9FAA-FF6395755EB5}" type="presOf" srcId="{46585EC1-C1A7-4E82-91CA-7BD193F3376E}" destId="{DBE213C4-4FA6-4C3E-B9DE-FF6E5D5F740C}" srcOrd="1" destOrd="0" presId="urn:microsoft.com/office/officeart/2005/8/layout/orgChart1"/>
    <dgm:cxn modelId="{AA3783FA-AB95-4CCE-8B14-B66EFC2F0CE1}" srcId="{7C848015-9A79-47BA-B7F6-ECEF788D23BA}" destId="{46585EC1-C1A7-4E82-91CA-7BD193F3376E}" srcOrd="0" destOrd="0" parTransId="{2371261C-78BE-4387-A06C-B7AF8EBABF92}" sibTransId="{3091FC0D-653D-48AB-90A2-529F757AFA34}"/>
    <dgm:cxn modelId="{FCE5B4BA-2C47-42FC-9D0B-7781B5D20514}" type="presParOf" srcId="{39DA0017-8E6C-46E6-9925-6E1957D8C2DB}" destId="{A9A1773F-3F5D-4C0E-8609-8245E90C65B5}" srcOrd="0" destOrd="0" presId="urn:microsoft.com/office/officeart/2005/8/layout/orgChart1"/>
    <dgm:cxn modelId="{BAC494E9-FFCD-4284-B4B0-D6DC1969029A}" type="presParOf" srcId="{A9A1773F-3F5D-4C0E-8609-8245E90C65B5}" destId="{0FC7D6E6-CF14-4366-9FE7-622F474CA5D3}" srcOrd="0" destOrd="0" presId="urn:microsoft.com/office/officeart/2005/8/layout/orgChart1"/>
    <dgm:cxn modelId="{3D38E175-73A1-4A41-96EA-28C7F4185B8C}" type="presParOf" srcId="{0FC7D6E6-CF14-4366-9FE7-622F474CA5D3}" destId="{2A632C58-8D07-41BB-80B3-EBDF2BA990FB}" srcOrd="0" destOrd="0" presId="urn:microsoft.com/office/officeart/2005/8/layout/orgChart1"/>
    <dgm:cxn modelId="{46E40583-70C0-46DB-9E73-84FC2F718E6B}" type="presParOf" srcId="{0FC7D6E6-CF14-4366-9FE7-622F474CA5D3}" destId="{DBE213C4-4FA6-4C3E-B9DE-FF6E5D5F740C}" srcOrd="1" destOrd="0" presId="urn:microsoft.com/office/officeart/2005/8/layout/orgChart1"/>
    <dgm:cxn modelId="{38C8AD51-6F5E-4298-A98B-C286F5E8D15D}" type="presParOf" srcId="{A9A1773F-3F5D-4C0E-8609-8245E90C65B5}" destId="{5D73AA5D-2740-4CAC-82FB-5643057E78B3}" srcOrd="1" destOrd="0" presId="urn:microsoft.com/office/officeart/2005/8/layout/orgChart1"/>
    <dgm:cxn modelId="{B208A9B3-27B3-46D9-846C-4A92939E02D3}" type="presParOf" srcId="{5D73AA5D-2740-4CAC-82FB-5643057E78B3}" destId="{BDE60F11-03B2-4E8C-AE87-3FA6F4A2BE40}" srcOrd="0" destOrd="0" presId="urn:microsoft.com/office/officeart/2005/8/layout/orgChart1"/>
    <dgm:cxn modelId="{450CA82A-DD51-4E59-BA57-B7BCCA83EB3C}" type="presParOf" srcId="{5D73AA5D-2740-4CAC-82FB-5643057E78B3}" destId="{2125C8EC-6DE9-4899-881A-612095599DCF}" srcOrd="1" destOrd="0" presId="urn:microsoft.com/office/officeart/2005/8/layout/orgChart1"/>
    <dgm:cxn modelId="{DAC1F04D-6336-480B-8E54-5E30DEEFEA22}" type="presParOf" srcId="{2125C8EC-6DE9-4899-881A-612095599DCF}" destId="{4491E1FC-5B8C-4A0D-B069-7F3805828791}" srcOrd="0" destOrd="0" presId="urn:microsoft.com/office/officeart/2005/8/layout/orgChart1"/>
    <dgm:cxn modelId="{70AAC867-638C-4E5D-92A6-1200527A5D83}" type="presParOf" srcId="{4491E1FC-5B8C-4A0D-B069-7F3805828791}" destId="{DB36C967-AF10-421F-846F-0231F7E2265F}" srcOrd="0" destOrd="0" presId="urn:microsoft.com/office/officeart/2005/8/layout/orgChart1"/>
    <dgm:cxn modelId="{CBE65ECE-512E-4823-99ED-4E130399F9DD}" type="presParOf" srcId="{4491E1FC-5B8C-4A0D-B069-7F3805828791}" destId="{72448F9C-4E75-45DA-9267-7ACA2B551188}" srcOrd="1" destOrd="0" presId="urn:microsoft.com/office/officeart/2005/8/layout/orgChart1"/>
    <dgm:cxn modelId="{02535147-5E8A-46A8-AECD-D503E05A8362}" type="presParOf" srcId="{2125C8EC-6DE9-4899-881A-612095599DCF}" destId="{90B23670-EFEC-4B5C-B615-8A066260827D}" srcOrd="1" destOrd="0" presId="urn:microsoft.com/office/officeart/2005/8/layout/orgChart1"/>
    <dgm:cxn modelId="{0ED315F2-7537-4465-9E1D-BC27717E15A1}" type="presParOf" srcId="{2125C8EC-6DE9-4899-881A-612095599DCF}" destId="{F0587FB0-8DD9-4107-B402-DF0A1C5BE689}" srcOrd="2" destOrd="0" presId="urn:microsoft.com/office/officeart/2005/8/layout/orgChart1"/>
    <dgm:cxn modelId="{53A67553-E854-4885-AD8F-79299ED8B0FB}" type="presParOf" srcId="{5D73AA5D-2740-4CAC-82FB-5643057E78B3}" destId="{8506910A-F9CC-4483-934D-518C9A2BA907}" srcOrd="2" destOrd="0" presId="urn:microsoft.com/office/officeart/2005/8/layout/orgChart1"/>
    <dgm:cxn modelId="{ABC9357F-E460-45C4-9B2A-A4A61FE94621}" type="presParOf" srcId="{5D73AA5D-2740-4CAC-82FB-5643057E78B3}" destId="{F08391B1-4995-4776-921B-C44D967E60CA}" srcOrd="3" destOrd="0" presId="urn:microsoft.com/office/officeart/2005/8/layout/orgChart1"/>
    <dgm:cxn modelId="{419CFC53-0547-42B2-BB32-B94D1257F04F}" type="presParOf" srcId="{F08391B1-4995-4776-921B-C44D967E60CA}" destId="{73A28892-889E-40BF-9645-C4697C7CA15E}" srcOrd="0" destOrd="0" presId="urn:microsoft.com/office/officeart/2005/8/layout/orgChart1"/>
    <dgm:cxn modelId="{9B7FB062-B147-4D2E-8E6B-893E8E736479}" type="presParOf" srcId="{73A28892-889E-40BF-9645-C4697C7CA15E}" destId="{5B9D596B-600C-43E5-9CCB-683F44D91F26}" srcOrd="0" destOrd="0" presId="urn:microsoft.com/office/officeart/2005/8/layout/orgChart1"/>
    <dgm:cxn modelId="{A856BC3A-4AF4-4636-9E3D-DDC90464F007}" type="presParOf" srcId="{73A28892-889E-40BF-9645-C4697C7CA15E}" destId="{5036E79E-68E3-4435-9964-A7D7F9E8AAF4}" srcOrd="1" destOrd="0" presId="urn:microsoft.com/office/officeart/2005/8/layout/orgChart1"/>
    <dgm:cxn modelId="{CF5E1A8B-53D1-428E-A693-F24A0D54A490}" type="presParOf" srcId="{F08391B1-4995-4776-921B-C44D967E60CA}" destId="{8D8B614B-B7C3-461D-9349-3F1CF361E19C}" srcOrd="1" destOrd="0" presId="urn:microsoft.com/office/officeart/2005/8/layout/orgChart1"/>
    <dgm:cxn modelId="{3607118D-099F-463D-8A3A-9A06F6CA0ACE}" type="presParOf" srcId="{F08391B1-4995-4776-921B-C44D967E60CA}" destId="{BDC289E6-F95F-4115-9E89-ECD3E6422AC0}" srcOrd="2" destOrd="0" presId="urn:microsoft.com/office/officeart/2005/8/layout/orgChart1"/>
    <dgm:cxn modelId="{714865B0-14BA-4CC8-98A1-BC3A780B0459}" type="presParOf" srcId="{A9A1773F-3F5D-4C0E-8609-8245E90C65B5}" destId="{E9611FF9-6740-43D9-9C7A-170F19732BFC}" srcOrd="2" destOrd="0" presId="urn:microsoft.com/office/officeart/2005/8/layout/orgChart1"/>
    <dgm:cxn modelId="{CB6A1075-3AE5-4974-AE7C-83544A78AFC7}" type="presParOf" srcId="{E9611FF9-6740-43D9-9C7A-170F19732BFC}" destId="{EC701123-9DD0-45A3-8553-2F07491D0043}" srcOrd="0" destOrd="0" presId="urn:microsoft.com/office/officeart/2005/8/layout/orgChart1"/>
    <dgm:cxn modelId="{727F6B8F-C640-4847-8803-B25D7AEF7CB3}" type="presParOf" srcId="{E9611FF9-6740-43D9-9C7A-170F19732BFC}" destId="{FBA11720-E834-41B7-A38E-4C6B1062A5C5}" srcOrd="1" destOrd="0" presId="urn:microsoft.com/office/officeart/2005/8/layout/orgChart1"/>
    <dgm:cxn modelId="{AB38FA39-C754-46AD-9057-4AFA1FBF7604}" type="presParOf" srcId="{FBA11720-E834-41B7-A38E-4C6B1062A5C5}" destId="{EDB08634-2BB5-4618-97E5-DFBB96449C78}" srcOrd="0" destOrd="0" presId="urn:microsoft.com/office/officeart/2005/8/layout/orgChart1"/>
    <dgm:cxn modelId="{B8381AC6-2021-4271-AEF7-5AB4264F97A7}" type="presParOf" srcId="{EDB08634-2BB5-4618-97E5-DFBB96449C78}" destId="{57C7340C-24B5-4B86-B5DE-211A63C1C4C4}" srcOrd="0" destOrd="0" presId="urn:microsoft.com/office/officeart/2005/8/layout/orgChart1"/>
    <dgm:cxn modelId="{CB14820D-D15C-4E05-B968-3E86577719F1}" type="presParOf" srcId="{EDB08634-2BB5-4618-97E5-DFBB96449C78}" destId="{95CCB350-BABF-416C-993C-3DFA474B5682}" srcOrd="1" destOrd="0" presId="urn:microsoft.com/office/officeart/2005/8/layout/orgChart1"/>
    <dgm:cxn modelId="{2983D36B-265F-4C10-BFF7-DCA13086D7D8}" type="presParOf" srcId="{FBA11720-E834-41B7-A38E-4C6B1062A5C5}" destId="{ACAC62D0-2A6B-401D-8960-BA02D30EB3BF}" srcOrd="1" destOrd="0" presId="urn:microsoft.com/office/officeart/2005/8/layout/orgChart1"/>
    <dgm:cxn modelId="{2752C00C-8EED-497D-947D-51DAA4A4991C}" type="presParOf" srcId="{FBA11720-E834-41B7-A38E-4C6B1062A5C5}" destId="{9016C1A6-EE9C-4B00-948E-AB351E15BB1E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1E6AB7-ACDF-478E-AEB4-05093B7FC16F}">
      <dsp:nvSpPr>
        <dsp:cNvPr id="0" name=""/>
        <dsp:cNvSpPr/>
      </dsp:nvSpPr>
      <dsp:spPr>
        <a:xfrm>
          <a:off x="4155286" y="920167"/>
          <a:ext cx="1834699" cy="386767"/>
        </a:xfrm>
        <a:custGeom>
          <a:avLst/>
          <a:gdLst/>
          <a:ahLst/>
          <a:cxnLst/>
          <a:rect l="0" t="0" r="0" b="0"/>
          <a:pathLst>
            <a:path>
              <a:moveTo>
                <a:pt x="0" y="386767"/>
              </a:moveTo>
              <a:lnTo>
                <a:pt x="1834699" y="0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D70C7FB-6B26-4A3B-9472-B26632D4A1F5}">
      <dsp:nvSpPr>
        <dsp:cNvPr id="0" name=""/>
        <dsp:cNvSpPr/>
      </dsp:nvSpPr>
      <dsp:spPr>
        <a:xfrm>
          <a:off x="4155286" y="1306934"/>
          <a:ext cx="2767442" cy="52186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59422"/>
              </a:lnTo>
              <a:lnTo>
                <a:pt x="2767442" y="359422"/>
              </a:lnTo>
              <a:lnTo>
                <a:pt x="2767442" y="521864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4357A05-09CB-4E4B-B1E8-27544E3D17FC}">
      <dsp:nvSpPr>
        <dsp:cNvPr id="0" name=""/>
        <dsp:cNvSpPr/>
      </dsp:nvSpPr>
      <dsp:spPr>
        <a:xfrm>
          <a:off x="3211930" y="1306934"/>
          <a:ext cx="943355" cy="522576"/>
        </a:xfrm>
        <a:custGeom>
          <a:avLst/>
          <a:gdLst/>
          <a:ahLst/>
          <a:cxnLst/>
          <a:rect l="0" t="0" r="0" b="0"/>
          <a:pathLst>
            <a:path>
              <a:moveTo>
                <a:pt x="943355" y="0"/>
              </a:moveTo>
              <a:lnTo>
                <a:pt x="943355" y="360134"/>
              </a:lnTo>
              <a:lnTo>
                <a:pt x="0" y="360134"/>
              </a:lnTo>
              <a:lnTo>
                <a:pt x="0" y="522576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506910A-F9CC-4483-934D-518C9A2BA907}">
      <dsp:nvSpPr>
        <dsp:cNvPr id="0" name=""/>
        <dsp:cNvSpPr/>
      </dsp:nvSpPr>
      <dsp:spPr>
        <a:xfrm>
          <a:off x="4155286" y="1306934"/>
          <a:ext cx="915616" cy="52257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60134"/>
              </a:lnTo>
              <a:lnTo>
                <a:pt x="915616" y="360134"/>
              </a:lnTo>
              <a:lnTo>
                <a:pt x="915616" y="522576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DE60F11-03B2-4E8C-AE87-3FA6F4A2BE40}">
      <dsp:nvSpPr>
        <dsp:cNvPr id="0" name=""/>
        <dsp:cNvSpPr/>
      </dsp:nvSpPr>
      <dsp:spPr>
        <a:xfrm>
          <a:off x="1306870" y="1306934"/>
          <a:ext cx="2848415" cy="521864"/>
        </a:xfrm>
        <a:custGeom>
          <a:avLst/>
          <a:gdLst/>
          <a:ahLst/>
          <a:cxnLst/>
          <a:rect l="0" t="0" r="0" b="0"/>
          <a:pathLst>
            <a:path>
              <a:moveTo>
                <a:pt x="2848415" y="0"/>
              </a:moveTo>
              <a:lnTo>
                <a:pt x="2848415" y="359422"/>
              </a:lnTo>
              <a:lnTo>
                <a:pt x="0" y="359422"/>
              </a:lnTo>
              <a:lnTo>
                <a:pt x="0" y="521864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A632C58-8D07-41BB-80B3-EBDF2BA990FB}">
      <dsp:nvSpPr>
        <dsp:cNvPr id="0" name=""/>
        <dsp:cNvSpPr/>
      </dsp:nvSpPr>
      <dsp:spPr>
        <a:xfrm>
          <a:off x="3381752" y="533400"/>
          <a:ext cx="1547068" cy="773534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4,748 UGC 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Blizzard Watches **</a:t>
          </a:r>
        </a:p>
      </dsp:txBody>
      <dsp:txXfrm>
        <a:off x="3381752" y="533400"/>
        <a:ext cx="1547068" cy="773534"/>
      </dsp:txXfrm>
    </dsp:sp>
    <dsp:sp modelId="{DB36C967-AF10-421F-846F-0231F7E2265F}">
      <dsp:nvSpPr>
        <dsp:cNvPr id="0" name=""/>
        <dsp:cNvSpPr/>
      </dsp:nvSpPr>
      <dsp:spPr>
        <a:xfrm>
          <a:off x="533336" y="1828799"/>
          <a:ext cx="1547068" cy="773534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Blizzard Warning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78.2%</a:t>
          </a:r>
        </a:p>
      </dsp:txBody>
      <dsp:txXfrm>
        <a:off x="533336" y="1828799"/>
        <a:ext cx="1547068" cy="773534"/>
      </dsp:txXfrm>
    </dsp:sp>
    <dsp:sp modelId="{5B9D596B-600C-43E5-9CCB-683F44D91F26}">
      <dsp:nvSpPr>
        <dsp:cNvPr id="0" name=""/>
        <dsp:cNvSpPr/>
      </dsp:nvSpPr>
      <dsp:spPr>
        <a:xfrm>
          <a:off x="4297369" y="1829511"/>
          <a:ext cx="1547068" cy="773534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Winter Storm Warning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12.6%</a:t>
          </a:r>
        </a:p>
      </dsp:txBody>
      <dsp:txXfrm>
        <a:off x="4297369" y="1829511"/>
        <a:ext cx="1547068" cy="773534"/>
      </dsp:txXfrm>
    </dsp:sp>
    <dsp:sp modelId="{73D6B8B4-8A28-4846-B107-4A811066EEAB}">
      <dsp:nvSpPr>
        <dsp:cNvPr id="0" name=""/>
        <dsp:cNvSpPr/>
      </dsp:nvSpPr>
      <dsp:spPr>
        <a:xfrm>
          <a:off x="2438396" y="1829511"/>
          <a:ext cx="1547068" cy="773534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Wind Chill Warning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10.0%</a:t>
          </a:r>
        </a:p>
      </dsp:txBody>
      <dsp:txXfrm>
        <a:off x="2438396" y="1829511"/>
        <a:ext cx="1547068" cy="773534"/>
      </dsp:txXfrm>
    </dsp:sp>
    <dsp:sp modelId="{19096CDB-D7CB-4798-9580-A8B5ABCC0AB2}">
      <dsp:nvSpPr>
        <dsp:cNvPr id="0" name=""/>
        <dsp:cNvSpPr/>
      </dsp:nvSpPr>
      <dsp:spPr>
        <a:xfrm>
          <a:off x="6149194" y="1828799"/>
          <a:ext cx="1547068" cy="773534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Wind Chill Advisory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5.1%</a:t>
          </a:r>
        </a:p>
      </dsp:txBody>
      <dsp:txXfrm>
        <a:off x="6149194" y="1828799"/>
        <a:ext cx="1547068" cy="773534"/>
      </dsp:txXfrm>
    </dsp:sp>
    <dsp:sp modelId="{A56D1D31-0E93-479D-8CB1-DCCABC018CC5}">
      <dsp:nvSpPr>
        <dsp:cNvPr id="0" name=""/>
        <dsp:cNvSpPr/>
      </dsp:nvSpPr>
      <dsp:spPr>
        <a:xfrm>
          <a:off x="5989986" y="533400"/>
          <a:ext cx="1547068" cy="773534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No WWA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2.4%</a:t>
          </a:r>
        </a:p>
      </dsp:txBody>
      <dsp:txXfrm>
        <a:off x="5989986" y="533400"/>
        <a:ext cx="1547068" cy="77353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701123-9DD0-45A3-8553-2F07491D0043}">
      <dsp:nvSpPr>
        <dsp:cNvPr id="0" name=""/>
        <dsp:cNvSpPr/>
      </dsp:nvSpPr>
      <dsp:spPr>
        <a:xfrm>
          <a:off x="4176311" y="767765"/>
          <a:ext cx="1691084" cy="386767"/>
        </a:xfrm>
        <a:custGeom>
          <a:avLst/>
          <a:gdLst/>
          <a:ahLst/>
          <a:cxnLst/>
          <a:rect l="0" t="0" r="0" b="0"/>
          <a:pathLst>
            <a:path>
              <a:moveTo>
                <a:pt x="0" y="386767"/>
              </a:moveTo>
              <a:lnTo>
                <a:pt x="1691084" y="0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D70C7FB-6B26-4A3B-9472-B26632D4A1F5}">
      <dsp:nvSpPr>
        <dsp:cNvPr id="0" name=""/>
        <dsp:cNvSpPr/>
      </dsp:nvSpPr>
      <dsp:spPr>
        <a:xfrm>
          <a:off x="4176311" y="1154532"/>
          <a:ext cx="2746417" cy="59806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35623"/>
              </a:lnTo>
              <a:lnTo>
                <a:pt x="2746417" y="435623"/>
              </a:lnTo>
              <a:lnTo>
                <a:pt x="2746417" y="598065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4357A05-09CB-4E4B-B1E8-27544E3D17FC}">
      <dsp:nvSpPr>
        <dsp:cNvPr id="0" name=""/>
        <dsp:cNvSpPr/>
      </dsp:nvSpPr>
      <dsp:spPr>
        <a:xfrm>
          <a:off x="4176311" y="1154532"/>
          <a:ext cx="874464" cy="59806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35623"/>
              </a:lnTo>
              <a:lnTo>
                <a:pt x="874464" y="435623"/>
              </a:lnTo>
              <a:lnTo>
                <a:pt x="874464" y="598065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506910A-F9CC-4483-934D-518C9A2BA907}">
      <dsp:nvSpPr>
        <dsp:cNvPr id="0" name=""/>
        <dsp:cNvSpPr/>
      </dsp:nvSpPr>
      <dsp:spPr>
        <a:xfrm>
          <a:off x="3178823" y="1154532"/>
          <a:ext cx="997487" cy="598065"/>
        </a:xfrm>
        <a:custGeom>
          <a:avLst/>
          <a:gdLst/>
          <a:ahLst/>
          <a:cxnLst/>
          <a:rect l="0" t="0" r="0" b="0"/>
          <a:pathLst>
            <a:path>
              <a:moveTo>
                <a:pt x="997487" y="0"/>
              </a:moveTo>
              <a:lnTo>
                <a:pt x="997487" y="435623"/>
              </a:lnTo>
              <a:lnTo>
                <a:pt x="0" y="435623"/>
              </a:lnTo>
              <a:lnTo>
                <a:pt x="0" y="598065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DE60F11-03B2-4E8C-AE87-3FA6F4A2BE40}">
      <dsp:nvSpPr>
        <dsp:cNvPr id="0" name=""/>
        <dsp:cNvSpPr/>
      </dsp:nvSpPr>
      <dsp:spPr>
        <a:xfrm>
          <a:off x="1306870" y="1154532"/>
          <a:ext cx="2869440" cy="598065"/>
        </a:xfrm>
        <a:custGeom>
          <a:avLst/>
          <a:gdLst/>
          <a:ahLst/>
          <a:cxnLst/>
          <a:rect l="0" t="0" r="0" b="0"/>
          <a:pathLst>
            <a:path>
              <a:moveTo>
                <a:pt x="2869440" y="0"/>
              </a:moveTo>
              <a:lnTo>
                <a:pt x="2869440" y="435623"/>
              </a:lnTo>
              <a:lnTo>
                <a:pt x="0" y="435623"/>
              </a:lnTo>
              <a:lnTo>
                <a:pt x="0" y="598065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A632C58-8D07-41BB-80B3-EBDF2BA990FB}">
      <dsp:nvSpPr>
        <dsp:cNvPr id="0" name=""/>
        <dsp:cNvSpPr/>
      </dsp:nvSpPr>
      <dsp:spPr>
        <a:xfrm>
          <a:off x="3402777" y="380998"/>
          <a:ext cx="1547068" cy="773534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91,935 UGC 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Winter Storm Watches</a:t>
          </a:r>
        </a:p>
      </dsp:txBody>
      <dsp:txXfrm>
        <a:off x="3402777" y="380998"/>
        <a:ext cx="1547068" cy="773534"/>
      </dsp:txXfrm>
    </dsp:sp>
    <dsp:sp modelId="{DB36C967-AF10-421F-846F-0231F7E2265F}">
      <dsp:nvSpPr>
        <dsp:cNvPr id="0" name=""/>
        <dsp:cNvSpPr/>
      </dsp:nvSpPr>
      <dsp:spPr>
        <a:xfrm>
          <a:off x="533336" y="1752598"/>
          <a:ext cx="1547068" cy="773534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Winter Storm Warning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63.7%</a:t>
          </a:r>
        </a:p>
      </dsp:txBody>
      <dsp:txXfrm>
        <a:off x="533336" y="1752598"/>
        <a:ext cx="1547068" cy="773534"/>
      </dsp:txXfrm>
    </dsp:sp>
    <dsp:sp modelId="{5B9D596B-600C-43E5-9CCB-683F44D91F26}">
      <dsp:nvSpPr>
        <dsp:cNvPr id="0" name=""/>
        <dsp:cNvSpPr/>
      </dsp:nvSpPr>
      <dsp:spPr>
        <a:xfrm>
          <a:off x="2405289" y="1752598"/>
          <a:ext cx="1547068" cy="773534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Winter Weather </a:t>
          </a:r>
          <a:r>
            <a:rPr lang="en-US" sz="1500" kern="1200" dirty="0" err="1"/>
            <a:t>Advsiory</a:t>
          </a:r>
          <a:endParaRPr lang="en-US" sz="1500" kern="1200" dirty="0"/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35.1%</a:t>
          </a:r>
        </a:p>
      </dsp:txBody>
      <dsp:txXfrm>
        <a:off x="2405289" y="1752598"/>
        <a:ext cx="1547068" cy="773534"/>
      </dsp:txXfrm>
    </dsp:sp>
    <dsp:sp modelId="{73D6B8B4-8A28-4846-B107-4A811066EEAB}">
      <dsp:nvSpPr>
        <dsp:cNvPr id="0" name=""/>
        <dsp:cNvSpPr/>
      </dsp:nvSpPr>
      <dsp:spPr>
        <a:xfrm>
          <a:off x="4277242" y="1752598"/>
          <a:ext cx="1547068" cy="773534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Blizzard Warning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5.8% (</a:t>
          </a:r>
          <a:r>
            <a:rPr lang="en-US" sz="1500" kern="1200" dirty="0">
              <a:solidFill>
                <a:srgbClr val="FFFF00"/>
              </a:solidFill>
            </a:rPr>
            <a:t>5,307</a:t>
          </a:r>
          <a:r>
            <a:rPr lang="en-US" sz="1500" kern="1200" dirty="0"/>
            <a:t>!!)</a:t>
          </a:r>
        </a:p>
      </dsp:txBody>
      <dsp:txXfrm>
        <a:off x="4277242" y="1752598"/>
        <a:ext cx="1547068" cy="773534"/>
      </dsp:txXfrm>
    </dsp:sp>
    <dsp:sp modelId="{19096CDB-D7CB-4798-9580-A8B5ABCC0AB2}">
      <dsp:nvSpPr>
        <dsp:cNvPr id="0" name=""/>
        <dsp:cNvSpPr/>
      </dsp:nvSpPr>
      <dsp:spPr>
        <a:xfrm>
          <a:off x="6149194" y="1752598"/>
          <a:ext cx="1547068" cy="773534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strike="sngStrike" kern="1200" dirty="0"/>
            <a:t>Snow Advisory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4.2%</a:t>
          </a:r>
        </a:p>
      </dsp:txBody>
      <dsp:txXfrm>
        <a:off x="6149194" y="1752598"/>
        <a:ext cx="1547068" cy="773534"/>
      </dsp:txXfrm>
    </dsp:sp>
    <dsp:sp modelId="{57C7340C-24B5-4B86-B5DE-211A63C1C4C4}">
      <dsp:nvSpPr>
        <dsp:cNvPr id="0" name=""/>
        <dsp:cNvSpPr/>
      </dsp:nvSpPr>
      <dsp:spPr>
        <a:xfrm>
          <a:off x="5867396" y="380998"/>
          <a:ext cx="1547068" cy="773534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No WWA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3.4%</a:t>
          </a:r>
        </a:p>
      </dsp:txBody>
      <dsp:txXfrm>
        <a:off x="5867396" y="380998"/>
        <a:ext cx="1547068" cy="77353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1E6AB7-ACDF-478E-AEB4-05093B7FC16F}">
      <dsp:nvSpPr>
        <dsp:cNvPr id="0" name=""/>
        <dsp:cNvSpPr/>
      </dsp:nvSpPr>
      <dsp:spPr>
        <a:xfrm>
          <a:off x="4155286" y="920167"/>
          <a:ext cx="1834699" cy="386767"/>
        </a:xfrm>
        <a:custGeom>
          <a:avLst/>
          <a:gdLst/>
          <a:ahLst/>
          <a:cxnLst/>
          <a:rect l="0" t="0" r="0" b="0"/>
          <a:pathLst>
            <a:path>
              <a:moveTo>
                <a:pt x="0" y="386767"/>
              </a:moveTo>
              <a:lnTo>
                <a:pt x="1834699" y="0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4357A05-09CB-4E4B-B1E8-27544E3D17FC}">
      <dsp:nvSpPr>
        <dsp:cNvPr id="0" name=""/>
        <dsp:cNvSpPr/>
      </dsp:nvSpPr>
      <dsp:spPr>
        <a:xfrm>
          <a:off x="4155286" y="1306934"/>
          <a:ext cx="885449" cy="52186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59422"/>
              </a:lnTo>
              <a:lnTo>
                <a:pt x="885449" y="359422"/>
              </a:lnTo>
              <a:lnTo>
                <a:pt x="885449" y="521864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DE60F11-03B2-4E8C-AE87-3FA6F4A2BE40}">
      <dsp:nvSpPr>
        <dsp:cNvPr id="0" name=""/>
        <dsp:cNvSpPr/>
      </dsp:nvSpPr>
      <dsp:spPr>
        <a:xfrm>
          <a:off x="3178823" y="1306934"/>
          <a:ext cx="976463" cy="521864"/>
        </a:xfrm>
        <a:custGeom>
          <a:avLst/>
          <a:gdLst/>
          <a:ahLst/>
          <a:cxnLst/>
          <a:rect l="0" t="0" r="0" b="0"/>
          <a:pathLst>
            <a:path>
              <a:moveTo>
                <a:pt x="976463" y="0"/>
              </a:moveTo>
              <a:lnTo>
                <a:pt x="976463" y="359422"/>
              </a:lnTo>
              <a:lnTo>
                <a:pt x="0" y="359422"/>
              </a:lnTo>
              <a:lnTo>
                <a:pt x="0" y="521864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A632C58-8D07-41BB-80B3-EBDF2BA990FB}">
      <dsp:nvSpPr>
        <dsp:cNvPr id="0" name=""/>
        <dsp:cNvSpPr/>
      </dsp:nvSpPr>
      <dsp:spPr>
        <a:xfrm>
          <a:off x="3381752" y="533400"/>
          <a:ext cx="1547068" cy="773534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74,501 UGC 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Tornado Warnings</a:t>
          </a:r>
        </a:p>
      </dsp:txBody>
      <dsp:txXfrm>
        <a:off x="3381752" y="533400"/>
        <a:ext cx="1547068" cy="773534"/>
      </dsp:txXfrm>
    </dsp:sp>
    <dsp:sp modelId="{DB36C967-AF10-421F-846F-0231F7E2265F}">
      <dsp:nvSpPr>
        <dsp:cNvPr id="0" name=""/>
        <dsp:cNvSpPr/>
      </dsp:nvSpPr>
      <dsp:spPr>
        <a:xfrm>
          <a:off x="2405289" y="1828799"/>
          <a:ext cx="1547068" cy="773534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Tornado Watch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67.5%</a:t>
          </a:r>
        </a:p>
      </dsp:txBody>
      <dsp:txXfrm>
        <a:off x="2405289" y="1828799"/>
        <a:ext cx="1547068" cy="773534"/>
      </dsp:txXfrm>
    </dsp:sp>
    <dsp:sp modelId="{73D6B8B4-8A28-4846-B107-4A811066EEAB}">
      <dsp:nvSpPr>
        <dsp:cNvPr id="0" name=""/>
        <dsp:cNvSpPr/>
      </dsp:nvSpPr>
      <dsp:spPr>
        <a:xfrm>
          <a:off x="4267201" y="1828799"/>
          <a:ext cx="1547068" cy="773534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SVR Watch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15.7%</a:t>
          </a:r>
        </a:p>
      </dsp:txBody>
      <dsp:txXfrm>
        <a:off x="4267201" y="1828799"/>
        <a:ext cx="1547068" cy="773534"/>
      </dsp:txXfrm>
    </dsp:sp>
    <dsp:sp modelId="{A56D1D31-0E93-479D-8CB1-DCCABC018CC5}">
      <dsp:nvSpPr>
        <dsp:cNvPr id="0" name=""/>
        <dsp:cNvSpPr/>
      </dsp:nvSpPr>
      <dsp:spPr>
        <a:xfrm>
          <a:off x="5989986" y="533400"/>
          <a:ext cx="1547068" cy="773534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No Watch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16.8%</a:t>
          </a:r>
        </a:p>
      </dsp:txBody>
      <dsp:txXfrm>
        <a:off x="5989986" y="533400"/>
        <a:ext cx="1547068" cy="77353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701123-9DD0-45A3-8553-2F07491D0043}">
      <dsp:nvSpPr>
        <dsp:cNvPr id="0" name=""/>
        <dsp:cNvSpPr/>
      </dsp:nvSpPr>
      <dsp:spPr>
        <a:xfrm>
          <a:off x="4176311" y="767765"/>
          <a:ext cx="1691084" cy="386767"/>
        </a:xfrm>
        <a:custGeom>
          <a:avLst/>
          <a:gdLst/>
          <a:ahLst/>
          <a:cxnLst/>
          <a:rect l="0" t="0" r="0" b="0"/>
          <a:pathLst>
            <a:path>
              <a:moveTo>
                <a:pt x="0" y="386767"/>
              </a:moveTo>
              <a:lnTo>
                <a:pt x="1691084" y="0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506910A-F9CC-4483-934D-518C9A2BA907}">
      <dsp:nvSpPr>
        <dsp:cNvPr id="0" name=""/>
        <dsp:cNvSpPr/>
      </dsp:nvSpPr>
      <dsp:spPr>
        <a:xfrm>
          <a:off x="4176311" y="1154532"/>
          <a:ext cx="874464" cy="59806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35623"/>
              </a:lnTo>
              <a:lnTo>
                <a:pt x="874464" y="435623"/>
              </a:lnTo>
              <a:lnTo>
                <a:pt x="874464" y="598065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DE60F11-03B2-4E8C-AE87-3FA6F4A2BE40}">
      <dsp:nvSpPr>
        <dsp:cNvPr id="0" name=""/>
        <dsp:cNvSpPr/>
      </dsp:nvSpPr>
      <dsp:spPr>
        <a:xfrm>
          <a:off x="3178823" y="1154532"/>
          <a:ext cx="997487" cy="598065"/>
        </a:xfrm>
        <a:custGeom>
          <a:avLst/>
          <a:gdLst/>
          <a:ahLst/>
          <a:cxnLst/>
          <a:rect l="0" t="0" r="0" b="0"/>
          <a:pathLst>
            <a:path>
              <a:moveTo>
                <a:pt x="997487" y="0"/>
              </a:moveTo>
              <a:lnTo>
                <a:pt x="997487" y="435623"/>
              </a:lnTo>
              <a:lnTo>
                <a:pt x="0" y="435623"/>
              </a:lnTo>
              <a:lnTo>
                <a:pt x="0" y="598065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A632C58-8D07-41BB-80B3-EBDF2BA990FB}">
      <dsp:nvSpPr>
        <dsp:cNvPr id="0" name=""/>
        <dsp:cNvSpPr/>
      </dsp:nvSpPr>
      <dsp:spPr>
        <a:xfrm>
          <a:off x="3402777" y="380998"/>
          <a:ext cx="1547068" cy="773534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604,204 UGC</a:t>
          </a:r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SVR Warnings</a:t>
          </a:r>
        </a:p>
      </dsp:txBody>
      <dsp:txXfrm>
        <a:off x="3402777" y="380998"/>
        <a:ext cx="1547068" cy="773534"/>
      </dsp:txXfrm>
    </dsp:sp>
    <dsp:sp modelId="{DB36C967-AF10-421F-846F-0231F7E2265F}">
      <dsp:nvSpPr>
        <dsp:cNvPr id="0" name=""/>
        <dsp:cNvSpPr/>
      </dsp:nvSpPr>
      <dsp:spPr>
        <a:xfrm>
          <a:off x="2405289" y="1752598"/>
          <a:ext cx="1547068" cy="773534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SVR Watch</a:t>
          </a:r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36.3%</a:t>
          </a:r>
        </a:p>
      </dsp:txBody>
      <dsp:txXfrm>
        <a:off x="2405289" y="1752598"/>
        <a:ext cx="1547068" cy="773534"/>
      </dsp:txXfrm>
    </dsp:sp>
    <dsp:sp modelId="{5B9D596B-600C-43E5-9CCB-683F44D91F26}">
      <dsp:nvSpPr>
        <dsp:cNvPr id="0" name=""/>
        <dsp:cNvSpPr/>
      </dsp:nvSpPr>
      <dsp:spPr>
        <a:xfrm>
          <a:off x="4277242" y="1752598"/>
          <a:ext cx="1547068" cy="773534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Tornado Watch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21.5%</a:t>
          </a:r>
        </a:p>
      </dsp:txBody>
      <dsp:txXfrm>
        <a:off x="4277242" y="1752598"/>
        <a:ext cx="1547068" cy="773534"/>
      </dsp:txXfrm>
    </dsp:sp>
    <dsp:sp modelId="{57C7340C-24B5-4B86-B5DE-211A63C1C4C4}">
      <dsp:nvSpPr>
        <dsp:cNvPr id="0" name=""/>
        <dsp:cNvSpPr/>
      </dsp:nvSpPr>
      <dsp:spPr>
        <a:xfrm>
          <a:off x="5867396" y="380998"/>
          <a:ext cx="1547068" cy="773534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No Watch</a:t>
          </a:r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42.2%</a:t>
          </a:r>
        </a:p>
      </dsp:txBody>
      <dsp:txXfrm>
        <a:off x="5867396" y="380998"/>
        <a:ext cx="1547068" cy="77353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95C72A-5A8B-4DFE-A09E-DDC75DFE841C}" type="datetimeFigureOut">
              <a:rPr lang="en-US" smtClean="0"/>
              <a:t>2/19/2020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57F44C-D388-4ED0-9976-E17ACD347D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7636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</a:t>
            </a:r>
            <a:r>
              <a:rPr lang="en-US" baseline="0" dirty="0"/>
              <a:t> we go!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57F44C-D388-4ED0-9976-E17ACD347DC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6085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57F44C-D388-4ED0-9976-E17ACD347DC3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31444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guy</a:t>
            </a:r>
            <a:r>
              <a:rPr lang="en-US" baseline="0" dirty="0"/>
              <a:t> interrupted the president, so surely you can interrupt me.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57F44C-D388-4ED0-9976-E17ACD347DC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5407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57F44C-D388-4ED0-9976-E17ACD347DC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4797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next fifty minutes of your life will consist</a:t>
            </a:r>
            <a:r>
              <a:rPr lang="en-US" baseline="0" dirty="0"/>
              <a:t> of this tedium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57F44C-D388-4ED0-9976-E17ACD347DC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6697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57F44C-D388-4ED0-9976-E17ACD347DC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0741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57F44C-D388-4ED0-9976-E17ACD347DC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94738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57F44C-D388-4ED0-9976-E17ACD347DC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8203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57F44C-D388-4ED0-9976-E17ACD347DC3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8375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57F44C-D388-4ED0-9976-E17ACD347DC3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4261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8.xml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0.xml"/><Relationship Id="rId4" Type="http://schemas.openxmlformats.org/officeDocument/2006/relationships/tags" Target="../tags/tag9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56.xml"/><Relationship Id="rId2" Type="http://schemas.openxmlformats.org/officeDocument/2006/relationships/tags" Target="../tags/tag55.xml"/><Relationship Id="rId1" Type="http://schemas.openxmlformats.org/officeDocument/2006/relationships/tags" Target="../tags/tag54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58.xml"/><Relationship Id="rId4" Type="http://schemas.openxmlformats.org/officeDocument/2006/relationships/tags" Target="../tags/tag57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61.xml"/><Relationship Id="rId2" Type="http://schemas.openxmlformats.org/officeDocument/2006/relationships/tags" Target="../tags/tag60.xml"/><Relationship Id="rId1" Type="http://schemas.openxmlformats.org/officeDocument/2006/relationships/tags" Target="../tags/tag59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63.xml"/><Relationship Id="rId4" Type="http://schemas.openxmlformats.org/officeDocument/2006/relationships/tags" Target="../tags/tag6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tags" Target="../tags/tag66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65.xml"/><Relationship Id="rId1" Type="http://schemas.openxmlformats.org/officeDocument/2006/relationships/tags" Target="../tags/tag64.xml"/><Relationship Id="rId6" Type="http://schemas.openxmlformats.org/officeDocument/2006/relationships/tags" Target="../tags/tag69.xml"/><Relationship Id="rId5" Type="http://schemas.openxmlformats.org/officeDocument/2006/relationships/tags" Target="../tags/tag68.xml"/><Relationship Id="rId4" Type="http://schemas.openxmlformats.org/officeDocument/2006/relationships/tags" Target="../tags/tag67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13.xml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5.xml"/><Relationship Id="rId4" Type="http://schemas.openxmlformats.org/officeDocument/2006/relationships/tags" Target="../tags/tag14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18.xml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20.xml"/><Relationship Id="rId4" Type="http://schemas.openxmlformats.org/officeDocument/2006/relationships/tags" Target="../tags/tag19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23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22.xml"/><Relationship Id="rId1" Type="http://schemas.openxmlformats.org/officeDocument/2006/relationships/tags" Target="../tags/tag21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tags" Target="../tags/tag34.xml"/><Relationship Id="rId3" Type="http://schemas.openxmlformats.org/officeDocument/2006/relationships/tags" Target="../tags/tag29.xml"/><Relationship Id="rId7" Type="http://schemas.openxmlformats.org/officeDocument/2006/relationships/tags" Target="../tags/tag33.xml"/><Relationship Id="rId2" Type="http://schemas.openxmlformats.org/officeDocument/2006/relationships/tags" Target="../tags/tag28.xml"/><Relationship Id="rId1" Type="http://schemas.openxmlformats.org/officeDocument/2006/relationships/tags" Target="../tags/tag27.xml"/><Relationship Id="rId6" Type="http://schemas.openxmlformats.org/officeDocument/2006/relationships/tags" Target="../tags/tag32.xml"/><Relationship Id="rId5" Type="http://schemas.openxmlformats.org/officeDocument/2006/relationships/tags" Target="../tags/tag31.xml"/><Relationship Id="rId4" Type="http://schemas.openxmlformats.org/officeDocument/2006/relationships/tags" Target="../tags/tag30.xml"/><Relationship Id="rId9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37.xml"/><Relationship Id="rId2" Type="http://schemas.openxmlformats.org/officeDocument/2006/relationships/tags" Target="../tags/tag36.xml"/><Relationship Id="rId1" Type="http://schemas.openxmlformats.org/officeDocument/2006/relationships/tags" Target="../tags/tag35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38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41.xml"/><Relationship Id="rId2" Type="http://schemas.openxmlformats.org/officeDocument/2006/relationships/tags" Target="../tags/tag40.xml"/><Relationship Id="rId1" Type="http://schemas.openxmlformats.org/officeDocument/2006/relationships/tags" Target="../tags/tag39.xml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44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43.xml"/><Relationship Id="rId1" Type="http://schemas.openxmlformats.org/officeDocument/2006/relationships/tags" Target="../tags/tag42.xml"/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50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49.xml"/><Relationship Id="rId1" Type="http://schemas.openxmlformats.org/officeDocument/2006/relationships/tags" Target="../tags/tag48.xml"/><Relationship Id="rId6" Type="http://schemas.openxmlformats.org/officeDocument/2006/relationships/tags" Target="../tags/tag53.xml"/><Relationship Id="rId5" Type="http://schemas.openxmlformats.org/officeDocument/2006/relationships/tags" Target="../tags/tag52.xml"/><Relationship Id="rId4" Type="http://schemas.openxmlformats.org/officeDocument/2006/relationships/tags" Target="../tags/tag5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A93BCDE-E511-4E7B-BDFE-655FE35864EF}" type="datetimeFigureOut">
              <a:rPr lang="en-US" smtClean="0"/>
              <a:pPr/>
              <a:t>2/19/2020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B881E12B-FE77-4BED-8292-70970AE8B1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A93BCDE-E511-4E7B-BDFE-655FE35864EF}" type="datetimeFigureOut">
              <a:rPr lang="en-US" smtClean="0"/>
              <a:pPr/>
              <a:t>2/19/2020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B881E12B-FE77-4BED-8292-70970AE8B1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  <p:custDataLst>
              <p:tags r:id="rId1"/>
            </p:custDataLst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A93BCDE-E511-4E7B-BDFE-655FE35864EF}" type="datetimeFigureOut">
              <a:rPr lang="en-US" smtClean="0"/>
              <a:pPr/>
              <a:t>2/19/2020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B881E12B-FE77-4BED-8292-70970AE8B1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>
  <p:cSld name="Title, Clip 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lipArt Placeholder 2"/>
          <p:cNvSpPr>
            <a:spLocks noGrp="1"/>
          </p:cNvSpPr>
          <p:nvPr>
            <p:ph type="clipArt" sz="half" idx="1"/>
            <p:custDataLst>
              <p:tags r:id="rId2"/>
            </p:custDataLst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27 Nov 2007	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2007 Fall AS Seminar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86EE3E72-AF53-47F2-B5E1-0D8B6B46A37C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A93BCDE-E511-4E7B-BDFE-655FE35864EF}" type="datetimeFigureOut">
              <a:rPr lang="en-US" smtClean="0"/>
              <a:pPr/>
              <a:t>2/19/2020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B881E12B-FE77-4BED-8292-70970AE8B1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A93BCDE-E511-4E7B-BDFE-655FE35864EF}" type="datetimeFigureOut">
              <a:rPr lang="en-US" smtClean="0"/>
              <a:pPr/>
              <a:t>2/19/2020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B881E12B-FE77-4BED-8292-70970AE8B1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A93BCDE-E511-4E7B-BDFE-655FE35864EF}" type="datetimeFigureOut">
              <a:rPr lang="en-US" smtClean="0"/>
              <a:pPr/>
              <a:t>2/19/2020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B881E12B-FE77-4BED-8292-70970AE8B1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  <p:custDataLst>
              <p:tags r:id="rId4"/>
            </p:custDataLst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A93BCDE-E511-4E7B-BDFE-655FE35864EF}" type="datetimeFigureOut">
              <a:rPr lang="en-US" smtClean="0"/>
              <a:pPr/>
              <a:t>2/19/2020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B881E12B-FE77-4BED-8292-70970AE8B1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A93BCDE-E511-4E7B-BDFE-655FE35864EF}" type="datetimeFigureOut">
              <a:rPr lang="en-US" smtClean="0"/>
              <a:pPr/>
              <a:t>2/19/2020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B881E12B-FE77-4BED-8292-70970AE8B1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A93BCDE-E511-4E7B-BDFE-655FE35864EF}" type="datetimeFigureOut">
              <a:rPr lang="en-US" smtClean="0"/>
              <a:pPr/>
              <a:t>2/19/2020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B881E12B-FE77-4BED-8292-70970AE8B1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A93BCDE-E511-4E7B-BDFE-655FE35864EF}" type="datetimeFigureOut">
              <a:rPr lang="en-US" smtClean="0"/>
              <a:pPr/>
              <a:t>2/19/2020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B881E12B-FE77-4BED-8292-70970AE8B1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A93BCDE-E511-4E7B-BDFE-655FE35864EF}" type="datetimeFigureOut">
              <a:rPr lang="en-US" smtClean="0"/>
              <a:pPr/>
              <a:t>2/19/2020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B881E12B-FE77-4BED-8292-70970AE8B1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18" Type="http://schemas.openxmlformats.org/officeDocument/2006/relationships/tags" Target="../tags/tag5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ags" Target="../tags/tag4.xml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3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2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  <p:custDataLst>
              <p:tags r:id="rId14"/>
            </p:custDataLst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15"/>
            </p:custDataLst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16"/>
            </p:custDataLst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93BCDE-E511-4E7B-BDFE-655FE35864EF}" type="datetimeFigureOut">
              <a:rPr lang="en-US" smtClean="0"/>
              <a:pPr/>
              <a:t>2/19/2020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17"/>
            </p:custDataLst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18"/>
            </p:custDataLst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81E12B-FE77-4BED-8292-70970AE8B176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72.xml"/><Relationship Id="rId7" Type="http://schemas.openxmlformats.org/officeDocument/2006/relationships/image" Target="../media/image1.png"/><Relationship Id="rId2" Type="http://schemas.openxmlformats.org/officeDocument/2006/relationships/tags" Target="../tags/tag71.xml"/><Relationship Id="rId1" Type="http://schemas.openxmlformats.org/officeDocument/2006/relationships/tags" Target="../tags/tag70.xml"/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7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78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4.xml"/><Relationship Id="rId3" Type="http://schemas.openxmlformats.org/officeDocument/2006/relationships/diagramLayout" Target="../diagrams/layout3.xml"/><Relationship Id="rId7" Type="http://schemas.openxmlformats.org/officeDocument/2006/relationships/diagramData" Target="../diagrams/data4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11" Type="http://schemas.microsoft.com/office/2007/relationships/diagramDrawing" Target="../diagrams/drawing4.xml"/><Relationship Id="rId5" Type="http://schemas.openxmlformats.org/officeDocument/2006/relationships/diagramColors" Target="../diagrams/colors3.xml"/><Relationship Id="rId10" Type="http://schemas.openxmlformats.org/officeDocument/2006/relationships/diagramColors" Target="../diagrams/colors4.xml"/><Relationship Id="rId4" Type="http://schemas.openxmlformats.org/officeDocument/2006/relationships/diagramQuickStyle" Target="../diagrams/quickStyle3.xml"/><Relationship Id="rId9" Type="http://schemas.openxmlformats.org/officeDocument/2006/relationships/diagramQuickStyle" Target="../diagrams/quickStyle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7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tags" Target="../tags/tag76.xml"/><Relationship Id="rId2" Type="http://schemas.openxmlformats.org/officeDocument/2006/relationships/tags" Target="../tags/tag75.xml"/><Relationship Id="rId1" Type="http://schemas.openxmlformats.org/officeDocument/2006/relationships/tags" Target="../tags/tag74.xml"/><Relationship Id="rId6" Type="http://schemas.openxmlformats.org/officeDocument/2006/relationships/image" Target="../media/image2.jpeg"/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tags" Target="../tags/tag82.xml"/><Relationship Id="rId2" Type="http://schemas.openxmlformats.org/officeDocument/2006/relationships/tags" Target="../tags/tag81.xml"/><Relationship Id="rId1" Type="http://schemas.openxmlformats.org/officeDocument/2006/relationships/tags" Target="../tags/tag80.xml"/><Relationship Id="rId5" Type="http://schemas.openxmlformats.org/officeDocument/2006/relationships/image" Target="../media/image15.png"/><Relationship Id="rId4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tags" Target="../tags/tag85.xml"/><Relationship Id="rId7" Type="http://schemas.openxmlformats.org/officeDocument/2006/relationships/image" Target="../media/image16.jpeg"/><Relationship Id="rId2" Type="http://schemas.openxmlformats.org/officeDocument/2006/relationships/tags" Target="../tags/tag84.xml"/><Relationship Id="rId1" Type="http://schemas.openxmlformats.org/officeDocument/2006/relationships/tags" Target="../tags/tag83.xml"/><Relationship Id="rId6" Type="http://schemas.openxmlformats.org/officeDocument/2006/relationships/image" Target="../media/image15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8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tags" Target="../tags/tag89.xml"/><Relationship Id="rId2" Type="http://schemas.openxmlformats.org/officeDocument/2006/relationships/tags" Target="../tags/tag88.xml"/><Relationship Id="rId1" Type="http://schemas.openxmlformats.org/officeDocument/2006/relationships/tags" Target="../tags/tag87.xml"/><Relationship Id="rId6" Type="http://schemas.openxmlformats.org/officeDocument/2006/relationships/image" Target="../media/image15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90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tags" Target="../tags/tag98.xml"/><Relationship Id="rId13" Type="http://schemas.openxmlformats.org/officeDocument/2006/relationships/slideLayout" Target="../slideLayouts/slideLayout2.xml"/><Relationship Id="rId3" Type="http://schemas.openxmlformats.org/officeDocument/2006/relationships/tags" Target="../tags/tag93.xml"/><Relationship Id="rId7" Type="http://schemas.openxmlformats.org/officeDocument/2006/relationships/tags" Target="../tags/tag97.xml"/><Relationship Id="rId12" Type="http://schemas.openxmlformats.org/officeDocument/2006/relationships/tags" Target="../tags/tag102.xml"/><Relationship Id="rId2" Type="http://schemas.openxmlformats.org/officeDocument/2006/relationships/tags" Target="../tags/tag92.xml"/><Relationship Id="rId1" Type="http://schemas.openxmlformats.org/officeDocument/2006/relationships/tags" Target="../tags/tag91.xml"/><Relationship Id="rId6" Type="http://schemas.openxmlformats.org/officeDocument/2006/relationships/tags" Target="../tags/tag96.xml"/><Relationship Id="rId11" Type="http://schemas.openxmlformats.org/officeDocument/2006/relationships/tags" Target="../tags/tag101.xml"/><Relationship Id="rId5" Type="http://schemas.openxmlformats.org/officeDocument/2006/relationships/tags" Target="../tags/tag95.xml"/><Relationship Id="rId10" Type="http://schemas.openxmlformats.org/officeDocument/2006/relationships/tags" Target="../tags/tag100.xml"/><Relationship Id="rId4" Type="http://schemas.openxmlformats.org/officeDocument/2006/relationships/tags" Target="../tags/tag94.xml"/><Relationship Id="rId9" Type="http://schemas.openxmlformats.org/officeDocument/2006/relationships/tags" Target="../tags/tag99.xml"/><Relationship Id="rId14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tags" Target="../tags/tag110.xml"/><Relationship Id="rId3" Type="http://schemas.openxmlformats.org/officeDocument/2006/relationships/tags" Target="../tags/tag105.xml"/><Relationship Id="rId7" Type="http://schemas.openxmlformats.org/officeDocument/2006/relationships/tags" Target="../tags/tag109.xml"/><Relationship Id="rId2" Type="http://schemas.openxmlformats.org/officeDocument/2006/relationships/tags" Target="../tags/tag104.xml"/><Relationship Id="rId1" Type="http://schemas.openxmlformats.org/officeDocument/2006/relationships/tags" Target="../tags/tag103.xml"/><Relationship Id="rId6" Type="http://schemas.openxmlformats.org/officeDocument/2006/relationships/tags" Target="../tags/tag108.xml"/><Relationship Id="rId11" Type="http://schemas.openxmlformats.org/officeDocument/2006/relationships/image" Target="../media/image17.png"/><Relationship Id="rId5" Type="http://schemas.openxmlformats.org/officeDocument/2006/relationships/tags" Target="../tags/tag107.xml"/><Relationship Id="rId10" Type="http://schemas.openxmlformats.org/officeDocument/2006/relationships/slideLayout" Target="../slideLayouts/slideLayout2.xml"/><Relationship Id="rId4" Type="http://schemas.openxmlformats.org/officeDocument/2006/relationships/tags" Target="../tags/tag106.xml"/><Relationship Id="rId9" Type="http://schemas.openxmlformats.org/officeDocument/2006/relationships/tags" Target="../tags/tag111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tags" Target="../tags/tag114.xml"/><Relationship Id="rId7" Type="http://schemas.openxmlformats.org/officeDocument/2006/relationships/image" Target="../media/image17.png"/><Relationship Id="rId2" Type="http://schemas.openxmlformats.org/officeDocument/2006/relationships/tags" Target="../tags/tag113.xml"/><Relationship Id="rId1" Type="http://schemas.openxmlformats.org/officeDocument/2006/relationships/tags" Target="../tags/tag112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116.xml"/><Relationship Id="rId4" Type="http://schemas.openxmlformats.org/officeDocument/2006/relationships/tags" Target="../tags/tag11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118.xml"/><Relationship Id="rId1" Type="http://schemas.openxmlformats.org/officeDocument/2006/relationships/tags" Target="../tags/tag117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tags" Target="../tags/tag121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120.xml"/><Relationship Id="rId1" Type="http://schemas.openxmlformats.org/officeDocument/2006/relationships/tags" Target="../tags/tag119.xml"/><Relationship Id="rId6" Type="http://schemas.openxmlformats.org/officeDocument/2006/relationships/tags" Target="../tags/tag124.xml"/><Relationship Id="rId5" Type="http://schemas.openxmlformats.org/officeDocument/2006/relationships/tags" Target="../tags/tag123.xml"/><Relationship Id="rId4" Type="http://schemas.openxmlformats.org/officeDocument/2006/relationships/tags" Target="../tags/tag12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26.xml"/><Relationship Id="rId1" Type="http://schemas.openxmlformats.org/officeDocument/2006/relationships/tags" Target="../tags/tag125.xml"/><Relationship Id="rId4" Type="http://schemas.openxmlformats.org/officeDocument/2006/relationships/image" Target="../media/image19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tags" Target="../tags/tag129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128.xml"/><Relationship Id="rId1" Type="http://schemas.openxmlformats.org/officeDocument/2006/relationships/tags" Target="../tags/tag127.xml"/><Relationship Id="rId6" Type="http://schemas.openxmlformats.org/officeDocument/2006/relationships/tags" Target="../tags/tag132.xml"/><Relationship Id="rId5" Type="http://schemas.openxmlformats.org/officeDocument/2006/relationships/tags" Target="../tags/tag131.xml"/><Relationship Id="rId4" Type="http://schemas.openxmlformats.org/officeDocument/2006/relationships/tags" Target="../tags/tag130.xml"/><Relationship Id="rId9" Type="http://schemas.openxmlformats.org/officeDocument/2006/relationships/image" Target="../media/image20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tags" Target="../tags/tag135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134.xml"/><Relationship Id="rId1" Type="http://schemas.openxmlformats.org/officeDocument/2006/relationships/tags" Target="../tags/tag133.xml"/><Relationship Id="rId6" Type="http://schemas.openxmlformats.org/officeDocument/2006/relationships/tags" Target="../tags/tag138.xml"/><Relationship Id="rId5" Type="http://schemas.openxmlformats.org/officeDocument/2006/relationships/tags" Target="../tags/tag137.xml"/><Relationship Id="rId4" Type="http://schemas.openxmlformats.org/officeDocument/2006/relationships/tags" Target="../tags/tag136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.xml"/><Relationship Id="rId3" Type="http://schemas.openxmlformats.org/officeDocument/2006/relationships/tags" Target="../tags/tag141.xml"/><Relationship Id="rId7" Type="http://schemas.openxmlformats.org/officeDocument/2006/relationships/tags" Target="../tags/tag145.xml"/><Relationship Id="rId12" Type="http://schemas.openxmlformats.org/officeDocument/2006/relationships/image" Target="../media/image24.png"/><Relationship Id="rId2" Type="http://schemas.openxmlformats.org/officeDocument/2006/relationships/tags" Target="../tags/tag140.xml"/><Relationship Id="rId1" Type="http://schemas.openxmlformats.org/officeDocument/2006/relationships/tags" Target="../tags/tag139.xml"/><Relationship Id="rId6" Type="http://schemas.openxmlformats.org/officeDocument/2006/relationships/tags" Target="../tags/tag144.xml"/><Relationship Id="rId11" Type="http://schemas.openxmlformats.org/officeDocument/2006/relationships/image" Target="../media/image23.png"/><Relationship Id="rId5" Type="http://schemas.openxmlformats.org/officeDocument/2006/relationships/tags" Target="../tags/tag143.xml"/><Relationship Id="rId10" Type="http://schemas.openxmlformats.org/officeDocument/2006/relationships/image" Target="../media/image22.png"/><Relationship Id="rId4" Type="http://schemas.openxmlformats.org/officeDocument/2006/relationships/tags" Target="../tags/tag142.xml"/><Relationship Id="rId9" Type="http://schemas.openxmlformats.org/officeDocument/2006/relationships/image" Target="../media/image21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147.xml"/><Relationship Id="rId1" Type="http://schemas.openxmlformats.org/officeDocument/2006/relationships/tags" Target="../tags/tag14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tags" Target="../tags/tag150.xml"/><Relationship Id="rId2" Type="http://schemas.openxmlformats.org/officeDocument/2006/relationships/tags" Target="../tags/tag149.xml"/><Relationship Id="rId1" Type="http://schemas.openxmlformats.org/officeDocument/2006/relationships/tags" Target="../tags/tag148.xml"/><Relationship Id="rId4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152.xml"/><Relationship Id="rId1" Type="http://schemas.openxmlformats.org/officeDocument/2006/relationships/tags" Target="../tags/tag15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tags" Target="../tags/tag157.xml"/><Relationship Id="rId2" Type="http://schemas.openxmlformats.org/officeDocument/2006/relationships/tags" Target="../tags/tag156.xml"/><Relationship Id="rId1" Type="http://schemas.openxmlformats.org/officeDocument/2006/relationships/tags" Target="../tags/tag155.xml"/><Relationship Id="rId5" Type="http://schemas.openxmlformats.org/officeDocument/2006/relationships/image" Target="../media/image27.jpg"/><Relationship Id="rId4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1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3" Type="http://schemas.openxmlformats.org/officeDocument/2006/relationships/tags" Target="../tags/tag164.xml"/><Relationship Id="rId7" Type="http://schemas.openxmlformats.org/officeDocument/2006/relationships/tags" Target="../tags/tag168.xml"/><Relationship Id="rId2" Type="http://schemas.openxmlformats.org/officeDocument/2006/relationships/tags" Target="../tags/tag163.xml"/><Relationship Id="rId1" Type="http://schemas.openxmlformats.org/officeDocument/2006/relationships/tags" Target="../tags/tag162.xml"/><Relationship Id="rId6" Type="http://schemas.openxmlformats.org/officeDocument/2006/relationships/tags" Target="../tags/tag167.xml"/><Relationship Id="rId5" Type="http://schemas.openxmlformats.org/officeDocument/2006/relationships/tags" Target="../tags/tag166.xml"/><Relationship Id="rId4" Type="http://schemas.openxmlformats.org/officeDocument/2006/relationships/tags" Target="../tags/tag165.xml"/><Relationship Id="rId9" Type="http://schemas.openxmlformats.org/officeDocument/2006/relationships/chart" Target="../charts/char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tags" Target="../tags/tag171.xml"/><Relationship Id="rId2" Type="http://schemas.openxmlformats.org/officeDocument/2006/relationships/tags" Target="../tags/tag170.xml"/><Relationship Id="rId1" Type="http://schemas.openxmlformats.org/officeDocument/2006/relationships/tags" Target="../tags/tag169.xml"/><Relationship Id="rId6" Type="http://schemas.openxmlformats.org/officeDocument/2006/relationships/image" Target="../media/image32.png"/><Relationship Id="rId5" Type="http://schemas.openxmlformats.org/officeDocument/2006/relationships/slideLayout" Target="../slideLayouts/slideLayout4.xml"/><Relationship Id="rId4" Type="http://schemas.openxmlformats.org/officeDocument/2006/relationships/tags" Target="../tags/tag17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74.xml"/><Relationship Id="rId1" Type="http://schemas.openxmlformats.org/officeDocument/2006/relationships/tags" Target="../tags/tag173.xml"/><Relationship Id="rId4" Type="http://schemas.openxmlformats.org/officeDocument/2006/relationships/image" Target="../media/image3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tags" Target="../tags/tag177.xml"/><Relationship Id="rId2" Type="http://schemas.openxmlformats.org/officeDocument/2006/relationships/tags" Target="../tags/tag176.xml"/><Relationship Id="rId1" Type="http://schemas.openxmlformats.org/officeDocument/2006/relationships/tags" Target="../tags/tag175.xml"/><Relationship Id="rId5" Type="http://schemas.openxmlformats.org/officeDocument/2006/relationships/image" Target="../media/image34.png"/><Relationship Id="rId4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tags" Target="../tags/tag180.xml"/><Relationship Id="rId2" Type="http://schemas.openxmlformats.org/officeDocument/2006/relationships/tags" Target="../tags/tag179.xml"/><Relationship Id="rId1" Type="http://schemas.openxmlformats.org/officeDocument/2006/relationships/tags" Target="../tags/tag178.xml"/><Relationship Id="rId5" Type="http://schemas.openxmlformats.org/officeDocument/2006/relationships/image" Target="../media/image35.png"/><Relationship Id="rId4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tags" Target="../tags/tag188.xml"/><Relationship Id="rId3" Type="http://schemas.openxmlformats.org/officeDocument/2006/relationships/tags" Target="../tags/tag183.xml"/><Relationship Id="rId7" Type="http://schemas.openxmlformats.org/officeDocument/2006/relationships/tags" Target="../tags/tag187.xml"/><Relationship Id="rId12" Type="http://schemas.openxmlformats.org/officeDocument/2006/relationships/slideLayout" Target="../slideLayouts/slideLayout4.xml"/><Relationship Id="rId2" Type="http://schemas.openxmlformats.org/officeDocument/2006/relationships/tags" Target="../tags/tag182.xml"/><Relationship Id="rId1" Type="http://schemas.openxmlformats.org/officeDocument/2006/relationships/tags" Target="../tags/tag181.xml"/><Relationship Id="rId6" Type="http://schemas.openxmlformats.org/officeDocument/2006/relationships/tags" Target="../tags/tag186.xml"/><Relationship Id="rId11" Type="http://schemas.openxmlformats.org/officeDocument/2006/relationships/tags" Target="../tags/tag191.xml"/><Relationship Id="rId5" Type="http://schemas.openxmlformats.org/officeDocument/2006/relationships/tags" Target="../tags/tag185.xml"/><Relationship Id="rId10" Type="http://schemas.openxmlformats.org/officeDocument/2006/relationships/tags" Target="../tags/tag190.xml"/><Relationship Id="rId4" Type="http://schemas.openxmlformats.org/officeDocument/2006/relationships/tags" Target="../tags/tag184.xml"/><Relationship Id="rId9" Type="http://schemas.openxmlformats.org/officeDocument/2006/relationships/tags" Target="../tags/tag18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tags" Target="../tags/tag194.xml"/><Relationship Id="rId2" Type="http://schemas.openxmlformats.org/officeDocument/2006/relationships/tags" Target="../tags/tag193.xml"/><Relationship Id="rId1" Type="http://schemas.openxmlformats.org/officeDocument/2006/relationships/tags" Target="../tags/tag192.xml"/><Relationship Id="rId6" Type="http://schemas.openxmlformats.org/officeDocument/2006/relationships/image" Target="../media/image36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9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tags" Target="../tags/tag198.xml"/><Relationship Id="rId7" Type="http://schemas.openxmlformats.org/officeDocument/2006/relationships/image" Target="../media/image37.png"/><Relationship Id="rId2" Type="http://schemas.openxmlformats.org/officeDocument/2006/relationships/tags" Target="../tags/tag197.xml"/><Relationship Id="rId1" Type="http://schemas.openxmlformats.org/officeDocument/2006/relationships/tags" Target="../tags/tag196.xml"/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99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tags" Target="../tags/tag202.xml"/><Relationship Id="rId7" Type="http://schemas.openxmlformats.org/officeDocument/2006/relationships/slideLayout" Target="../slideLayouts/slideLayout4.xml"/><Relationship Id="rId2" Type="http://schemas.openxmlformats.org/officeDocument/2006/relationships/tags" Target="../tags/tag201.xml"/><Relationship Id="rId1" Type="http://schemas.openxmlformats.org/officeDocument/2006/relationships/tags" Target="../tags/tag200.xml"/><Relationship Id="rId6" Type="http://schemas.openxmlformats.org/officeDocument/2006/relationships/tags" Target="../tags/tag205.xml"/><Relationship Id="rId5" Type="http://schemas.openxmlformats.org/officeDocument/2006/relationships/tags" Target="../tags/tag204.xml"/><Relationship Id="rId4" Type="http://schemas.openxmlformats.org/officeDocument/2006/relationships/tags" Target="../tags/tag20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tags" Target="../tags/tag208.xml"/><Relationship Id="rId2" Type="http://schemas.openxmlformats.org/officeDocument/2006/relationships/tags" Target="../tags/tag207.xml"/><Relationship Id="rId1" Type="http://schemas.openxmlformats.org/officeDocument/2006/relationships/tags" Target="../tags/tag206.xml"/><Relationship Id="rId5" Type="http://schemas.openxmlformats.org/officeDocument/2006/relationships/image" Target="../media/image38.png"/><Relationship Id="rId4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9.xml"/><Relationship Id="rId4" Type="http://schemas.openxmlformats.org/officeDocument/2006/relationships/image" Target="../media/image3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tags" Target="../tags/tag212.xml"/><Relationship Id="rId2" Type="http://schemas.openxmlformats.org/officeDocument/2006/relationships/tags" Target="../tags/tag211.xml"/><Relationship Id="rId1" Type="http://schemas.openxmlformats.org/officeDocument/2006/relationships/tags" Target="../tags/tag210.xml"/><Relationship Id="rId6" Type="http://schemas.openxmlformats.org/officeDocument/2006/relationships/image" Target="../media/image40.jp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1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tags" Target="../tags/tag216.xml"/><Relationship Id="rId2" Type="http://schemas.openxmlformats.org/officeDocument/2006/relationships/tags" Target="../tags/tag215.xml"/><Relationship Id="rId1" Type="http://schemas.openxmlformats.org/officeDocument/2006/relationships/tags" Target="../tags/tag214.xml"/><Relationship Id="rId4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21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18.xml"/><Relationship Id="rId4" Type="http://schemas.openxmlformats.org/officeDocument/2006/relationships/image" Target="../media/image44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19.xml"/><Relationship Id="rId5" Type="http://schemas.openxmlformats.org/officeDocument/2006/relationships/image" Target="../media/image47.png"/><Relationship Id="rId4" Type="http://schemas.openxmlformats.org/officeDocument/2006/relationships/image" Target="../media/image46.jp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20.xml"/><Relationship Id="rId4" Type="http://schemas.openxmlformats.org/officeDocument/2006/relationships/image" Target="../media/image49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2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2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23.xml"/><Relationship Id="rId4" Type="http://schemas.openxmlformats.org/officeDocument/2006/relationships/image" Target="../media/image54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24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tags" Target="../tags/tag227.xml"/><Relationship Id="rId7" Type="http://schemas.openxmlformats.org/officeDocument/2006/relationships/image" Target="../media/image56.png"/><Relationship Id="rId2" Type="http://schemas.openxmlformats.org/officeDocument/2006/relationships/tags" Target="../tags/tag226.xml"/><Relationship Id="rId1" Type="http://schemas.openxmlformats.org/officeDocument/2006/relationships/tags" Target="../tags/tag225.xml"/><Relationship Id="rId6" Type="http://schemas.openxmlformats.org/officeDocument/2006/relationships/slideLayout" Target="../slideLayouts/slideLayout12.xml"/><Relationship Id="rId5" Type="http://schemas.openxmlformats.org/officeDocument/2006/relationships/tags" Target="../tags/tag229.xml"/><Relationship Id="rId4" Type="http://schemas.openxmlformats.org/officeDocument/2006/relationships/tags" Target="../tags/tag22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7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685800" y="3025775"/>
            <a:ext cx="7772400" cy="1470025"/>
          </a:xfrm>
        </p:spPr>
        <p:txBody>
          <a:bodyPr>
            <a:noAutofit/>
          </a:bodyPr>
          <a:lstStyle/>
          <a:p>
            <a:r>
              <a:rPr lang="en-US" sz="6600" dirty="0">
                <a:solidFill>
                  <a:srgbClr val="FFFF00"/>
                </a:solidFill>
                <a:latin typeface="Palace Script MT" panose="030303020206070C0B05" pitchFamily="66" charset="0"/>
              </a:rPr>
              <a:t>The Weather Bureau &amp; The IEM:</a:t>
            </a:r>
            <a:br>
              <a:rPr lang="en-US" sz="6600" dirty="0">
                <a:solidFill>
                  <a:srgbClr val="FFFF00"/>
                </a:solidFill>
                <a:latin typeface="Palace Script MT" panose="030303020206070C0B05" pitchFamily="66" charset="0"/>
              </a:rPr>
            </a:br>
            <a:r>
              <a:rPr lang="en-US" sz="6600" dirty="0">
                <a:solidFill>
                  <a:srgbClr val="FFFF00"/>
                </a:solidFill>
                <a:latin typeface="Palace Script MT" panose="030303020206070C0B05" pitchFamily="66" charset="0"/>
              </a:rPr>
              <a:t>The Best of Friends!!!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371600" y="4625974"/>
            <a:ext cx="6400800" cy="1470025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Daryl Herzmann</a:t>
            </a:r>
          </a:p>
          <a:p>
            <a:r>
              <a:rPr lang="en-US" dirty="0"/>
              <a:t>@</a:t>
            </a:r>
            <a:r>
              <a:rPr lang="en-US" dirty="0" err="1"/>
              <a:t>akrherz</a:t>
            </a:r>
            <a:endParaRPr lang="en-US" dirty="0"/>
          </a:p>
          <a:p>
            <a:r>
              <a:rPr lang="en-US" dirty="0"/>
              <a:t>Iowa State University</a:t>
            </a:r>
          </a:p>
        </p:txBody>
      </p:sp>
      <p:pic>
        <p:nvPicPr>
          <p:cNvPr id="4" name="Picture 5" descr="cy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492500" y="457200"/>
            <a:ext cx="2146300" cy="2438400"/>
          </a:xfrm>
          <a:prstGeom prst="rect">
            <a:avLst/>
          </a:prstGeom>
          <a:noFill/>
        </p:spPr>
      </p:pic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D31931C-18A0-4DF8-A9BD-3A9AEB544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Network Plans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EC84066-CC76-46B3-B292-FA3E57FE8B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Minute interval data updating every 5 minutes</a:t>
            </a:r>
          </a:p>
          <a:p>
            <a:r>
              <a:rPr lang="en-US" dirty="0"/>
              <a:t>Improved data flow into your AWIPS</a:t>
            </a:r>
          </a:p>
          <a:p>
            <a:r>
              <a:rPr lang="en-US" dirty="0"/>
              <a:t>½ FTE to do station maintenance</a:t>
            </a:r>
          </a:p>
          <a:p>
            <a:r>
              <a:rPr lang="en-US" dirty="0"/>
              <a:t>3 inversion stations</a:t>
            </a:r>
          </a:p>
          <a:p>
            <a:r>
              <a:rPr lang="en-US" dirty="0"/>
              <a:t>Enhanced soil moisture / temperature probe</a:t>
            </a:r>
          </a:p>
        </p:txBody>
      </p:sp>
    </p:spTree>
    <p:extLst>
      <p:ext uri="{BB962C8B-B14F-4D97-AF65-F5344CB8AC3E}">
        <p14:creationId xmlns:p14="http://schemas.microsoft.com/office/powerpoint/2010/main" val="1233079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Watches &amp; Warnings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Chapter 2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282525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56815716"/>
              </p:ext>
            </p:extLst>
          </p:nvPr>
        </p:nvGraphicFramePr>
        <p:xfrm>
          <a:off x="457200" y="457200"/>
          <a:ext cx="8229600" cy="29717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8" name="Content Placeholder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64158119"/>
              </p:ext>
            </p:extLst>
          </p:nvPr>
        </p:nvGraphicFramePr>
        <p:xfrm>
          <a:off x="457200" y="3276600"/>
          <a:ext cx="8229600" cy="29717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457200" y="261289"/>
            <a:ext cx="67145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1 Oct 2005 – </a:t>
            </a:r>
            <a:r>
              <a:rPr lang="en-US" b="1" dirty="0">
                <a:solidFill>
                  <a:srgbClr val="FFFF00"/>
                </a:solidFill>
              </a:rPr>
              <a:t>1 May 2017 </a:t>
            </a:r>
            <a:r>
              <a:rPr lang="en-US" dirty="0">
                <a:solidFill>
                  <a:srgbClr val="FFFF00"/>
                </a:solidFill>
              </a:rPr>
              <a:t>NWS Conversion of Watches into Warnings</a:t>
            </a:r>
          </a:p>
          <a:p>
            <a:r>
              <a:rPr lang="en-US" i="1" dirty="0">
                <a:solidFill>
                  <a:srgbClr val="FFFF00"/>
                </a:solidFill>
              </a:rPr>
              <a:t>(double accounting means totals can be over 100%)</a:t>
            </a:r>
            <a:r>
              <a:rPr lang="en-US" dirty="0">
                <a:solidFill>
                  <a:srgbClr val="FFFF00"/>
                </a:solidFill>
              </a:rPr>
              <a:t>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62000" y="5925233"/>
            <a:ext cx="5848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** Blizzard Watch discontinued for 2017-2018 winter season</a:t>
            </a:r>
          </a:p>
        </p:txBody>
      </p:sp>
    </p:spTree>
    <p:extLst>
      <p:ext uri="{BB962C8B-B14F-4D97-AF65-F5344CB8AC3E}">
        <p14:creationId xmlns:p14="http://schemas.microsoft.com/office/powerpoint/2010/main" val="33142151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52400"/>
            <a:ext cx="8727088" cy="6545316"/>
          </a:xfrm>
        </p:spPr>
      </p:pic>
    </p:spTree>
    <p:extLst>
      <p:ext uri="{BB962C8B-B14F-4D97-AF65-F5344CB8AC3E}">
        <p14:creationId xmlns:p14="http://schemas.microsoft.com/office/powerpoint/2010/main" val="5822921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19050"/>
            <a:ext cx="9169400" cy="6877050"/>
          </a:xfrm>
        </p:spPr>
      </p:pic>
    </p:spTree>
    <p:extLst>
      <p:ext uri="{BB962C8B-B14F-4D97-AF65-F5344CB8AC3E}">
        <p14:creationId xmlns:p14="http://schemas.microsoft.com/office/powerpoint/2010/main" val="5450475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5400" y="0"/>
            <a:ext cx="9169400" cy="6877050"/>
          </a:xfrm>
        </p:spPr>
      </p:pic>
    </p:spTree>
    <p:extLst>
      <p:ext uri="{BB962C8B-B14F-4D97-AF65-F5344CB8AC3E}">
        <p14:creationId xmlns:p14="http://schemas.microsoft.com/office/powerpoint/2010/main" val="16008040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19050"/>
            <a:ext cx="9169400" cy="6877050"/>
          </a:xfrm>
        </p:spPr>
      </p:pic>
    </p:spTree>
    <p:extLst>
      <p:ext uri="{BB962C8B-B14F-4D97-AF65-F5344CB8AC3E}">
        <p14:creationId xmlns:p14="http://schemas.microsoft.com/office/powerpoint/2010/main" val="26636859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19050"/>
            <a:ext cx="9169400" cy="6877050"/>
          </a:xfrm>
        </p:spPr>
      </p:pic>
    </p:spTree>
    <p:extLst>
      <p:ext uri="{BB962C8B-B14F-4D97-AF65-F5344CB8AC3E}">
        <p14:creationId xmlns:p14="http://schemas.microsoft.com/office/powerpoint/2010/main" val="40084695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28506566"/>
              </p:ext>
            </p:extLst>
          </p:nvPr>
        </p:nvGraphicFramePr>
        <p:xfrm>
          <a:off x="457200" y="457200"/>
          <a:ext cx="8229600" cy="29717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8" name="Content Placeholder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39904750"/>
              </p:ext>
            </p:extLst>
          </p:nvPr>
        </p:nvGraphicFramePr>
        <p:xfrm>
          <a:off x="457200" y="3276600"/>
          <a:ext cx="8229600" cy="29717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457200" y="261289"/>
            <a:ext cx="56866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1 Oct 2005 – 29 Mar 2018 NWS Watches before a Warning</a:t>
            </a:r>
          </a:p>
          <a:p>
            <a:r>
              <a:rPr lang="en-US" i="1" dirty="0">
                <a:solidFill>
                  <a:srgbClr val="FFFF00"/>
                </a:solidFill>
              </a:rPr>
              <a:t>(double accounting means totals can be over 100%)</a:t>
            </a:r>
            <a:r>
              <a:rPr lang="en-US" dirty="0">
                <a:solidFill>
                  <a:srgbClr val="FFFF00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311245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standard “Storm based” Warnings ranting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Chapter 3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867691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See something you don’t like?  </a:t>
            </a:r>
            <a:br>
              <a:rPr lang="en-US" dirty="0"/>
            </a:br>
            <a:r>
              <a:rPr lang="en-US" dirty="0"/>
              <a:t>Yell at me!</a:t>
            </a:r>
          </a:p>
        </p:txBody>
      </p:sp>
      <p:pic>
        <p:nvPicPr>
          <p:cNvPr id="4" name="Content Placeholder 3" descr="090909_wilson_getty_350.jpg"/>
          <p:cNvPicPr>
            <a:picLocks noGrp="1" noChangeAspect="1"/>
          </p:cNvPicPr>
          <p:nvPr>
            <p:ph idx="1"/>
            <p:custDataLst>
              <p:tags r:id="rId3"/>
            </p:custDataLst>
          </p:nvPr>
        </p:nvPicPr>
        <p:blipFill>
          <a:blip r:embed="rId6" cstate="print"/>
          <a:stretch>
            <a:fillRect/>
          </a:stretch>
        </p:blipFill>
        <p:spPr>
          <a:xfrm>
            <a:off x="1600200" y="2196306"/>
            <a:ext cx="5943600" cy="3333750"/>
          </a:xfrm>
        </p:spPr>
      </p:pic>
      <p:sp>
        <p:nvSpPr>
          <p:cNvPr id="5" name="TextBox 4"/>
          <p:cNvSpPr txBox="1"/>
          <p:nvPr/>
        </p:nvSpPr>
        <p:spPr>
          <a:xfrm>
            <a:off x="5638800" y="5562600"/>
            <a:ext cx="1828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Photo: AP Images</a:t>
            </a:r>
          </a:p>
        </p:txBody>
      </p:sp>
    </p:spTree>
    <p:custDataLst>
      <p:tags r:id="rId1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071001-110310-svr-sbw-size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/>
          <a:stretch>
            <a:fillRect/>
          </a:stretch>
        </p:blipFill>
        <p:spPr>
          <a:xfrm>
            <a:off x="386999" y="0"/>
            <a:ext cx="8370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>
            <p:custDataLst>
              <p:tags r:id="rId3"/>
            </p:custDataLst>
          </p:nvPr>
        </p:nvSpPr>
        <p:spPr>
          <a:xfrm>
            <a:off x="4724400" y="4863405"/>
            <a:ext cx="4200252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Warning Process Evaluation</a:t>
            </a:r>
          </a:p>
          <a:p>
            <a:r>
              <a:rPr lang="en-US" sz="2800" dirty="0"/>
              <a:t>Garden Variety Tornado</a:t>
            </a:r>
          </a:p>
          <a:p>
            <a:r>
              <a:rPr lang="en-US" sz="2800" dirty="0"/>
              <a:t>We had better warn.</a:t>
            </a:r>
          </a:p>
        </p:txBody>
      </p:sp>
    </p:spTree>
    <p:custDataLst>
      <p:tags r:id="rId1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071001-110310-svr-sbw-size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/>
          <a:stretch>
            <a:fillRect/>
          </a:stretch>
        </p:blipFill>
        <p:spPr>
          <a:xfrm>
            <a:off x="386999" y="0"/>
            <a:ext cx="8370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>
            <p:custDataLst>
              <p:tags r:id="rId3"/>
            </p:custDataLst>
          </p:nvPr>
        </p:nvSpPr>
        <p:spPr>
          <a:xfrm>
            <a:off x="4724401" y="4863405"/>
            <a:ext cx="41910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Warning Process Evaluation</a:t>
            </a:r>
          </a:p>
          <a:p>
            <a:r>
              <a:rPr lang="en-US" sz="2800" dirty="0"/>
              <a:t>Yippee, we can use our fine training and draw a polygon!</a:t>
            </a:r>
          </a:p>
        </p:txBody>
      </p:sp>
      <p:pic>
        <p:nvPicPr>
          <p:cNvPr id="5" name="Content Placeholder 3" descr="SBW-main2.jpg"/>
          <p:cNvPicPr>
            <a:picLocks noGrp="1" noChangeAspect="1"/>
          </p:cNvPicPr>
          <p:nvPr>
            <p:ph idx="1"/>
            <p:custDataLst>
              <p:tags r:id="rId4"/>
            </p:custDataLst>
          </p:nvPr>
        </p:nvPicPr>
        <p:blipFill>
          <a:blip r:embed="rId7" cstate="print"/>
          <a:stretch>
            <a:fillRect/>
          </a:stretch>
        </p:blipFill>
        <p:spPr>
          <a:xfrm>
            <a:off x="4876800" y="228600"/>
            <a:ext cx="3886200" cy="4615854"/>
          </a:xfrm>
        </p:spPr>
      </p:pic>
    </p:spTree>
    <p:custDataLst>
      <p:tags r:id="rId1"/>
    </p:custData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071001-110310-svr-sbw-size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/>
          <a:stretch>
            <a:fillRect/>
          </a:stretch>
        </p:blipFill>
        <p:spPr>
          <a:xfrm>
            <a:off x="386999" y="0"/>
            <a:ext cx="8370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>
            <p:custDataLst>
              <p:tags r:id="rId3"/>
            </p:custDataLst>
          </p:nvPr>
        </p:nvSpPr>
        <p:spPr>
          <a:xfrm>
            <a:off x="4724401" y="4863405"/>
            <a:ext cx="41910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Warning Process Evaluation</a:t>
            </a:r>
          </a:p>
          <a:p>
            <a:r>
              <a:rPr lang="en-US" sz="2800" dirty="0"/>
              <a:t>I draw my fancy pants polygon out for 30 minutes.</a:t>
            </a:r>
          </a:p>
          <a:p>
            <a:r>
              <a:rPr lang="en-US" sz="2800" dirty="0"/>
              <a:t>I’m done, right?</a:t>
            </a:r>
          </a:p>
        </p:txBody>
      </p:sp>
      <p:sp>
        <p:nvSpPr>
          <p:cNvPr id="7" name="Freeform 6"/>
          <p:cNvSpPr/>
          <p:nvPr>
            <p:custDataLst>
              <p:tags r:id="rId4"/>
            </p:custDataLst>
          </p:nvPr>
        </p:nvSpPr>
        <p:spPr>
          <a:xfrm>
            <a:off x="2590800" y="1905000"/>
            <a:ext cx="4038600" cy="2286000"/>
          </a:xfrm>
          <a:custGeom>
            <a:avLst/>
            <a:gdLst>
              <a:gd name="connsiteX0" fmla="*/ 0 w 3460653"/>
              <a:gd name="connsiteY0" fmla="*/ 1294227 h 2715064"/>
              <a:gd name="connsiteX1" fmla="*/ 2686930 w 3460653"/>
              <a:gd name="connsiteY1" fmla="*/ 0 h 2715064"/>
              <a:gd name="connsiteX2" fmla="*/ 3460653 w 3460653"/>
              <a:gd name="connsiteY2" fmla="*/ 1730326 h 2715064"/>
              <a:gd name="connsiteX3" fmla="*/ 422031 w 3460653"/>
              <a:gd name="connsiteY3" fmla="*/ 2715064 h 2715064"/>
              <a:gd name="connsiteX4" fmla="*/ 0 w 3460653"/>
              <a:gd name="connsiteY4" fmla="*/ 1294227 h 2715064"/>
              <a:gd name="connsiteX0" fmla="*/ 0 w 3460653"/>
              <a:gd name="connsiteY0" fmla="*/ 1294227 h 2366979"/>
              <a:gd name="connsiteX1" fmla="*/ 2686930 w 3460653"/>
              <a:gd name="connsiteY1" fmla="*/ 0 h 2366979"/>
              <a:gd name="connsiteX2" fmla="*/ 3460653 w 3460653"/>
              <a:gd name="connsiteY2" fmla="*/ 1730326 h 2366979"/>
              <a:gd name="connsiteX3" fmla="*/ 391772 w 3460653"/>
              <a:gd name="connsiteY3" fmla="*/ 2366979 h 2366979"/>
              <a:gd name="connsiteX4" fmla="*/ 0 w 3460653"/>
              <a:gd name="connsiteY4" fmla="*/ 1294227 h 2366979"/>
              <a:gd name="connsiteX0" fmla="*/ 0 w 3264767"/>
              <a:gd name="connsiteY0" fmla="*/ 1601192 h 2366979"/>
              <a:gd name="connsiteX1" fmla="*/ 2491044 w 3264767"/>
              <a:gd name="connsiteY1" fmla="*/ 0 h 2366979"/>
              <a:gd name="connsiteX2" fmla="*/ 3264767 w 3264767"/>
              <a:gd name="connsiteY2" fmla="*/ 1730326 h 2366979"/>
              <a:gd name="connsiteX3" fmla="*/ 195886 w 3264767"/>
              <a:gd name="connsiteY3" fmla="*/ 2366979 h 2366979"/>
              <a:gd name="connsiteX4" fmla="*/ 0 w 3264767"/>
              <a:gd name="connsiteY4" fmla="*/ 1601192 h 2366979"/>
              <a:gd name="connsiteX0" fmla="*/ 0 w 3264767"/>
              <a:gd name="connsiteY0" fmla="*/ 1601192 h 2366979"/>
              <a:gd name="connsiteX1" fmla="*/ 2491044 w 3264767"/>
              <a:gd name="connsiteY1" fmla="*/ 0 h 2366979"/>
              <a:gd name="connsiteX2" fmla="*/ 3264767 w 3264767"/>
              <a:gd name="connsiteY2" fmla="*/ 2227745 h 2366979"/>
              <a:gd name="connsiteX3" fmla="*/ 195886 w 3264767"/>
              <a:gd name="connsiteY3" fmla="*/ 2366979 h 2366979"/>
              <a:gd name="connsiteX4" fmla="*/ 0 w 3264767"/>
              <a:gd name="connsiteY4" fmla="*/ 1601192 h 2366979"/>
              <a:gd name="connsiteX0" fmla="*/ 0 w 3264767"/>
              <a:gd name="connsiteY0" fmla="*/ 1322724 h 2088511"/>
              <a:gd name="connsiteX1" fmla="*/ 2546518 w 3264767"/>
              <a:gd name="connsiteY1" fmla="*/ 0 h 2088511"/>
              <a:gd name="connsiteX2" fmla="*/ 3264767 w 3264767"/>
              <a:gd name="connsiteY2" fmla="*/ 1949277 h 2088511"/>
              <a:gd name="connsiteX3" fmla="*/ 195886 w 3264767"/>
              <a:gd name="connsiteY3" fmla="*/ 2088511 h 2088511"/>
              <a:gd name="connsiteX4" fmla="*/ 0 w 3264767"/>
              <a:gd name="connsiteY4" fmla="*/ 1322724 h 2088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64767" h="2088511">
                <a:moveTo>
                  <a:pt x="0" y="1322724"/>
                </a:moveTo>
                <a:lnTo>
                  <a:pt x="2546518" y="0"/>
                </a:lnTo>
                <a:lnTo>
                  <a:pt x="3264767" y="1949277"/>
                </a:lnTo>
                <a:lnTo>
                  <a:pt x="195886" y="2088511"/>
                </a:lnTo>
                <a:lnTo>
                  <a:pt x="0" y="1322724"/>
                </a:lnTo>
                <a:close/>
              </a:path>
            </a:pathLst>
          </a:cu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071001-110310-svr-sbw-size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4" cstate="print"/>
          <a:stretch>
            <a:fillRect/>
          </a:stretch>
        </p:blipFill>
        <p:spPr>
          <a:xfrm>
            <a:off x="386999" y="0"/>
            <a:ext cx="8370000" cy="6857999"/>
          </a:xfrm>
          <a:prstGeom prst="rect">
            <a:avLst/>
          </a:prstGeom>
        </p:spPr>
      </p:pic>
      <p:sp>
        <p:nvSpPr>
          <p:cNvPr id="3" name="TextBox 2"/>
          <p:cNvSpPr txBox="1"/>
          <p:nvPr>
            <p:custDataLst>
              <p:tags r:id="rId3"/>
            </p:custDataLst>
          </p:nvPr>
        </p:nvSpPr>
        <p:spPr>
          <a:xfrm>
            <a:off x="4724401" y="4863405"/>
            <a:ext cx="4191000" cy="181588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Warning Process Evaluation</a:t>
            </a:r>
          </a:p>
          <a:p>
            <a:r>
              <a:rPr lang="en-US" sz="2800" dirty="0"/>
              <a:t>Gasp, I’m warning for 5 counties! </a:t>
            </a:r>
            <a:r>
              <a:rPr lang="en-US" sz="2800" dirty="0">
                <a:solidFill>
                  <a:srgbClr val="FF0000"/>
                </a:solidFill>
              </a:rPr>
              <a:t>Sirens will go off</a:t>
            </a:r>
          </a:p>
          <a:p>
            <a:r>
              <a:rPr lang="en-US" sz="2800" dirty="0">
                <a:solidFill>
                  <a:srgbClr val="FF0000"/>
                </a:solidFill>
              </a:rPr>
              <a:t>In all 5!</a:t>
            </a:r>
          </a:p>
        </p:txBody>
      </p:sp>
      <p:sp>
        <p:nvSpPr>
          <p:cNvPr id="7" name="Freeform 6"/>
          <p:cNvSpPr/>
          <p:nvPr>
            <p:custDataLst>
              <p:tags r:id="rId4"/>
            </p:custDataLst>
          </p:nvPr>
        </p:nvSpPr>
        <p:spPr>
          <a:xfrm>
            <a:off x="2590800" y="1905000"/>
            <a:ext cx="4038600" cy="2286000"/>
          </a:xfrm>
          <a:custGeom>
            <a:avLst/>
            <a:gdLst>
              <a:gd name="connsiteX0" fmla="*/ 0 w 3460653"/>
              <a:gd name="connsiteY0" fmla="*/ 1294227 h 2715064"/>
              <a:gd name="connsiteX1" fmla="*/ 2686930 w 3460653"/>
              <a:gd name="connsiteY1" fmla="*/ 0 h 2715064"/>
              <a:gd name="connsiteX2" fmla="*/ 3460653 w 3460653"/>
              <a:gd name="connsiteY2" fmla="*/ 1730326 h 2715064"/>
              <a:gd name="connsiteX3" fmla="*/ 422031 w 3460653"/>
              <a:gd name="connsiteY3" fmla="*/ 2715064 h 2715064"/>
              <a:gd name="connsiteX4" fmla="*/ 0 w 3460653"/>
              <a:gd name="connsiteY4" fmla="*/ 1294227 h 2715064"/>
              <a:gd name="connsiteX0" fmla="*/ 0 w 3460653"/>
              <a:gd name="connsiteY0" fmla="*/ 1294227 h 2366979"/>
              <a:gd name="connsiteX1" fmla="*/ 2686930 w 3460653"/>
              <a:gd name="connsiteY1" fmla="*/ 0 h 2366979"/>
              <a:gd name="connsiteX2" fmla="*/ 3460653 w 3460653"/>
              <a:gd name="connsiteY2" fmla="*/ 1730326 h 2366979"/>
              <a:gd name="connsiteX3" fmla="*/ 391772 w 3460653"/>
              <a:gd name="connsiteY3" fmla="*/ 2366979 h 2366979"/>
              <a:gd name="connsiteX4" fmla="*/ 0 w 3460653"/>
              <a:gd name="connsiteY4" fmla="*/ 1294227 h 2366979"/>
              <a:gd name="connsiteX0" fmla="*/ 0 w 3264767"/>
              <a:gd name="connsiteY0" fmla="*/ 1601192 h 2366979"/>
              <a:gd name="connsiteX1" fmla="*/ 2491044 w 3264767"/>
              <a:gd name="connsiteY1" fmla="*/ 0 h 2366979"/>
              <a:gd name="connsiteX2" fmla="*/ 3264767 w 3264767"/>
              <a:gd name="connsiteY2" fmla="*/ 1730326 h 2366979"/>
              <a:gd name="connsiteX3" fmla="*/ 195886 w 3264767"/>
              <a:gd name="connsiteY3" fmla="*/ 2366979 h 2366979"/>
              <a:gd name="connsiteX4" fmla="*/ 0 w 3264767"/>
              <a:gd name="connsiteY4" fmla="*/ 1601192 h 2366979"/>
              <a:gd name="connsiteX0" fmla="*/ 0 w 3264767"/>
              <a:gd name="connsiteY0" fmla="*/ 1601192 h 2366979"/>
              <a:gd name="connsiteX1" fmla="*/ 2491044 w 3264767"/>
              <a:gd name="connsiteY1" fmla="*/ 0 h 2366979"/>
              <a:gd name="connsiteX2" fmla="*/ 3264767 w 3264767"/>
              <a:gd name="connsiteY2" fmla="*/ 2227745 h 2366979"/>
              <a:gd name="connsiteX3" fmla="*/ 195886 w 3264767"/>
              <a:gd name="connsiteY3" fmla="*/ 2366979 h 2366979"/>
              <a:gd name="connsiteX4" fmla="*/ 0 w 3264767"/>
              <a:gd name="connsiteY4" fmla="*/ 1601192 h 2366979"/>
              <a:gd name="connsiteX0" fmla="*/ 0 w 3264767"/>
              <a:gd name="connsiteY0" fmla="*/ 1322724 h 2088511"/>
              <a:gd name="connsiteX1" fmla="*/ 2546518 w 3264767"/>
              <a:gd name="connsiteY1" fmla="*/ 0 h 2088511"/>
              <a:gd name="connsiteX2" fmla="*/ 3264767 w 3264767"/>
              <a:gd name="connsiteY2" fmla="*/ 1949277 h 2088511"/>
              <a:gd name="connsiteX3" fmla="*/ 195886 w 3264767"/>
              <a:gd name="connsiteY3" fmla="*/ 2088511 h 2088511"/>
              <a:gd name="connsiteX4" fmla="*/ 0 w 3264767"/>
              <a:gd name="connsiteY4" fmla="*/ 1322724 h 2088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64767" h="2088511">
                <a:moveTo>
                  <a:pt x="0" y="1322724"/>
                </a:moveTo>
                <a:lnTo>
                  <a:pt x="2546518" y="0"/>
                </a:lnTo>
                <a:lnTo>
                  <a:pt x="3264767" y="1949277"/>
                </a:lnTo>
                <a:lnTo>
                  <a:pt x="195886" y="2088511"/>
                </a:lnTo>
                <a:lnTo>
                  <a:pt x="0" y="1322724"/>
                </a:lnTo>
                <a:close/>
              </a:path>
            </a:pathLst>
          </a:cu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sp>
        <p:nvSpPr>
          <p:cNvPr id="5" name="Multiply 4"/>
          <p:cNvSpPr/>
          <p:nvPr>
            <p:custDataLst>
              <p:tags r:id="rId5"/>
            </p:custDataLst>
          </p:nvPr>
        </p:nvSpPr>
        <p:spPr>
          <a:xfrm>
            <a:off x="3657600" y="4038600"/>
            <a:ext cx="609600" cy="609600"/>
          </a:xfrm>
          <a:prstGeom prst="mathMultiply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Multiply 5"/>
          <p:cNvSpPr/>
          <p:nvPr>
            <p:custDataLst>
              <p:tags r:id="rId6"/>
            </p:custDataLst>
          </p:nvPr>
        </p:nvSpPr>
        <p:spPr>
          <a:xfrm>
            <a:off x="1752600" y="2667000"/>
            <a:ext cx="609600" cy="609600"/>
          </a:xfrm>
          <a:prstGeom prst="mathMultiply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Multiply 7"/>
          <p:cNvSpPr/>
          <p:nvPr>
            <p:custDataLst>
              <p:tags r:id="rId7"/>
            </p:custDataLst>
          </p:nvPr>
        </p:nvSpPr>
        <p:spPr>
          <a:xfrm>
            <a:off x="4495800" y="1066800"/>
            <a:ext cx="609600" cy="609600"/>
          </a:xfrm>
          <a:prstGeom prst="mathMultiply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Multiply 8"/>
          <p:cNvSpPr/>
          <p:nvPr>
            <p:custDataLst>
              <p:tags r:id="rId8"/>
            </p:custDataLst>
          </p:nvPr>
        </p:nvSpPr>
        <p:spPr>
          <a:xfrm>
            <a:off x="6019800" y="1371600"/>
            <a:ext cx="609600" cy="609600"/>
          </a:xfrm>
          <a:prstGeom prst="mathMultiply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Multiply 9"/>
          <p:cNvSpPr/>
          <p:nvPr>
            <p:custDataLst>
              <p:tags r:id="rId9"/>
            </p:custDataLst>
          </p:nvPr>
        </p:nvSpPr>
        <p:spPr>
          <a:xfrm>
            <a:off x="5486400" y="4038600"/>
            <a:ext cx="609600" cy="609600"/>
          </a:xfrm>
          <a:prstGeom prst="mathMultiply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own Arrow 10"/>
          <p:cNvSpPr/>
          <p:nvPr>
            <p:custDataLst>
              <p:tags r:id="rId10"/>
            </p:custDataLst>
          </p:nvPr>
        </p:nvSpPr>
        <p:spPr>
          <a:xfrm>
            <a:off x="5257800" y="457200"/>
            <a:ext cx="609600" cy="457200"/>
          </a:xfrm>
          <a:prstGeom prst="downArrow">
            <a:avLst>
              <a:gd name="adj1" fmla="val 35231"/>
              <a:gd name="adj2" fmla="val 50000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>
            <p:custDataLst>
              <p:tags r:id="rId11"/>
            </p:custDataLst>
          </p:nvPr>
        </p:nvSpPr>
        <p:spPr>
          <a:xfrm>
            <a:off x="5257800" y="0"/>
            <a:ext cx="198120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800" dirty="0" err="1">
                <a:solidFill>
                  <a:srgbClr val="FFFF00"/>
                </a:solidFill>
              </a:rPr>
              <a:t>daryl’s</a:t>
            </a:r>
            <a:r>
              <a:rPr lang="en-US" sz="2800" dirty="0">
                <a:solidFill>
                  <a:srgbClr val="FFFF00"/>
                </a:solidFill>
              </a:rPr>
              <a:t> here</a:t>
            </a:r>
            <a:endParaRPr lang="en-US" sz="2800" dirty="0"/>
          </a:p>
        </p:txBody>
      </p:sp>
      <p:sp>
        <p:nvSpPr>
          <p:cNvPr id="13" name="Freeform 12"/>
          <p:cNvSpPr/>
          <p:nvPr>
            <p:custDataLst>
              <p:tags r:id="rId12"/>
            </p:custDataLst>
          </p:nvPr>
        </p:nvSpPr>
        <p:spPr>
          <a:xfrm>
            <a:off x="590843" y="0"/>
            <a:ext cx="7498080" cy="4698609"/>
          </a:xfrm>
          <a:custGeom>
            <a:avLst/>
            <a:gdLst>
              <a:gd name="connsiteX0" fmla="*/ 211015 w 7498080"/>
              <a:gd name="connsiteY0" fmla="*/ 4557932 h 4698609"/>
              <a:gd name="connsiteX1" fmla="*/ 7061982 w 7498080"/>
              <a:gd name="connsiteY1" fmla="*/ 4698609 h 4698609"/>
              <a:gd name="connsiteX2" fmla="*/ 6935372 w 7498080"/>
              <a:gd name="connsiteY2" fmla="*/ 2194560 h 4698609"/>
              <a:gd name="connsiteX3" fmla="*/ 7498080 w 7498080"/>
              <a:gd name="connsiteY3" fmla="*/ 2250831 h 4698609"/>
              <a:gd name="connsiteX4" fmla="*/ 7455877 w 7498080"/>
              <a:gd name="connsiteY4" fmla="*/ 1955409 h 4698609"/>
              <a:gd name="connsiteX5" fmla="*/ 7484012 w 7498080"/>
              <a:gd name="connsiteY5" fmla="*/ 0 h 4698609"/>
              <a:gd name="connsiteX6" fmla="*/ 2897945 w 7498080"/>
              <a:gd name="connsiteY6" fmla="*/ 0 h 4698609"/>
              <a:gd name="connsiteX7" fmla="*/ 2897945 w 7498080"/>
              <a:gd name="connsiteY7" fmla="*/ 2208628 h 4698609"/>
              <a:gd name="connsiteX8" fmla="*/ 0 w 7498080"/>
              <a:gd name="connsiteY8" fmla="*/ 2208628 h 4698609"/>
              <a:gd name="connsiteX9" fmla="*/ 28135 w 7498080"/>
              <a:gd name="connsiteY9" fmla="*/ 3924886 h 4698609"/>
              <a:gd name="connsiteX10" fmla="*/ 253219 w 7498080"/>
              <a:gd name="connsiteY10" fmla="*/ 3924886 h 4698609"/>
              <a:gd name="connsiteX11" fmla="*/ 211015 w 7498080"/>
              <a:gd name="connsiteY11" fmla="*/ 4557932 h 4698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498080" h="4698609">
                <a:moveTo>
                  <a:pt x="211015" y="4557932"/>
                </a:moveTo>
                <a:lnTo>
                  <a:pt x="7061982" y="4698609"/>
                </a:lnTo>
                <a:lnTo>
                  <a:pt x="6935372" y="2194560"/>
                </a:lnTo>
                <a:lnTo>
                  <a:pt x="7498080" y="2250831"/>
                </a:lnTo>
                <a:cubicBezTo>
                  <a:pt x="7453564" y="1983736"/>
                  <a:pt x="7455877" y="2083183"/>
                  <a:pt x="7455877" y="1955409"/>
                </a:cubicBezTo>
                <a:lnTo>
                  <a:pt x="7484012" y="0"/>
                </a:lnTo>
                <a:lnTo>
                  <a:pt x="2897945" y="0"/>
                </a:lnTo>
                <a:lnTo>
                  <a:pt x="2897945" y="2208628"/>
                </a:lnTo>
                <a:lnTo>
                  <a:pt x="0" y="2208628"/>
                </a:lnTo>
                <a:lnTo>
                  <a:pt x="28135" y="3924886"/>
                </a:lnTo>
                <a:lnTo>
                  <a:pt x="253219" y="3924886"/>
                </a:lnTo>
                <a:lnTo>
                  <a:pt x="211015" y="4557932"/>
                </a:lnTo>
                <a:close/>
              </a:path>
            </a:pathLst>
          </a:cu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071001-110310-svr-sbw-size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 cstate="print"/>
          <a:stretch>
            <a:fillRect/>
          </a:stretch>
        </p:blipFill>
        <p:spPr>
          <a:xfrm>
            <a:off x="386999" y="0"/>
            <a:ext cx="8370000" cy="6857999"/>
          </a:xfrm>
          <a:prstGeom prst="rect">
            <a:avLst/>
          </a:prstGeom>
        </p:spPr>
      </p:pic>
      <p:sp>
        <p:nvSpPr>
          <p:cNvPr id="3" name="TextBox 2"/>
          <p:cNvSpPr txBox="1"/>
          <p:nvPr>
            <p:custDataLst>
              <p:tags r:id="rId3"/>
            </p:custDataLst>
          </p:nvPr>
        </p:nvSpPr>
        <p:spPr>
          <a:xfrm>
            <a:off x="4724401" y="4863405"/>
            <a:ext cx="4191000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Warning Process Evaluation</a:t>
            </a:r>
          </a:p>
          <a:p>
            <a:r>
              <a:rPr lang="en-US" sz="2800" dirty="0" err="1"/>
              <a:t>WarnGen</a:t>
            </a:r>
            <a:r>
              <a:rPr lang="en-US" sz="2800" dirty="0"/>
              <a:t> clipping to the rescue!</a:t>
            </a:r>
          </a:p>
        </p:txBody>
      </p:sp>
      <p:sp>
        <p:nvSpPr>
          <p:cNvPr id="7" name="Freeform 6"/>
          <p:cNvSpPr/>
          <p:nvPr>
            <p:custDataLst>
              <p:tags r:id="rId4"/>
            </p:custDataLst>
          </p:nvPr>
        </p:nvSpPr>
        <p:spPr>
          <a:xfrm>
            <a:off x="2590800" y="1905000"/>
            <a:ext cx="4038600" cy="2286000"/>
          </a:xfrm>
          <a:custGeom>
            <a:avLst/>
            <a:gdLst>
              <a:gd name="connsiteX0" fmla="*/ 0 w 3460653"/>
              <a:gd name="connsiteY0" fmla="*/ 1294227 h 2715064"/>
              <a:gd name="connsiteX1" fmla="*/ 2686930 w 3460653"/>
              <a:gd name="connsiteY1" fmla="*/ 0 h 2715064"/>
              <a:gd name="connsiteX2" fmla="*/ 3460653 w 3460653"/>
              <a:gd name="connsiteY2" fmla="*/ 1730326 h 2715064"/>
              <a:gd name="connsiteX3" fmla="*/ 422031 w 3460653"/>
              <a:gd name="connsiteY3" fmla="*/ 2715064 h 2715064"/>
              <a:gd name="connsiteX4" fmla="*/ 0 w 3460653"/>
              <a:gd name="connsiteY4" fmla="*/ 1294227 h 2715064"/>
              <a:gd name="connsiteX0" fmla="*/ 0 w 3460653"/>
              <a:gd name="connsiteY0" fmla="*/ 1294227 h 2366979"/>
              <a:gd name="connsiteX1" fmla="*/ 2686930 w 3460653"/>
              <a:gd name="connsiteY1" fmla="*/ 0 h 2366979"/>
              <a:gd name="connsiteX2" fmla="*/ 3460653 w 3460653"/>
              <a:gd name="connsiteY2" fmla="*/ 1730326 h 2366979"/>
              <a:gd name="connsiteX3" fmla="*/ 391772 w 3460653"/>
              <a:gd name="connsiteY3" fmla="*/ 2366979 h 2366979"/>
              <a:gd name="connsiteX4" fmla="*/ 0 w 3460653"/>
              <a:gd name="connsiteY4" fmla="*/ 1294227 h 2366979"/>
              <a:gd name="connsiteX0" fmla="*/ 0 w 3264767"/>
              <a:gd name="connsiteY0" fmla="*/ 1601192 h 2366979"/>
              <a:gd name="connsiteX1" fmla="*/ 2491044 w 3264767"/>
              <a:gd name="connsiteY1" fmla="*/ 0 h 2366979"/>
              <a:gd name="connsiteX2" fmla="*/ 3264767 w 3264767"/>
              <a:gd name="connsiteY2" fmla="*/ 1730326 h 2366979"/>
              <a:gd name="connsiteX3" fmla="*/ 195886 w 3264767"/>
              <a:gd name="connsiteY3" fmla="*/ 2366979 h 2366979"/>
              <a:gd name="connsiteX4" fmla="*/ 0 w 3264767"/>
              <a:gd name="connsiteY4" fmla="*/ 1601192 h 2366979"/>
              <a:gd name="connsiteX0" fmla="*/ 0 w 3264767"/>
              <a:gd name="connsiteY0" fmla="*/ 1601192 h 2366979"/>
              <a:gd name="connsiteX1" fmla="*/ 2491044 w 3264767"/>
              <a:gd name="connsiteY1" fmla="*/ 0 h 2366979"/>
              <a:gd name="connsiteX2" fmla="*/ 3264767 w 3264767"/>
              <a:gd name="connsiteY2" fmla="*/ 2227745 h 2366979"/>
              <a:gd name="connsiteX3" fmla="*/ 195886 w 3264767"/>
              <a:gd name="connsiteY3" fmla="*/ 2366979 h 2366979"/>
              <a:gd name="connsiteX4" fmla="*/ 0 w 3264767"/>
              <a:gd name="connsiteY4" fmla="*/ 1601192 h 2366979"/>
              <a:gd name="connsiteX0" fmla="*/ 0 w 3264767"/>
              <a:gd name="connsiteY0" fmla="*/ 1322724 h 2088511"/>
              <a:gd name="connsiteX1" fmla="*/ 2546518 w 3264767"/>
              <a:gd name="connsiteY1" fmla="*/ 0 h 2088511"/>
              <a:gd name="connsiteX2" fmla="*/ 3264767 w 3264767"/>
              <a:gd name="connsiteY2" fmla="*/ 1949277 h 2088511"/>
              <a:gd name="connsiteX3" fmla="*/ 195886 w 3264767"/>
              <a:gd name="connsiteY3" fmla="*/ 2088511 h 2088511"/>
              <a:gd name="connsiteX4" fmla="*/ 0 w 3264767"/>
              <a:gd name="connsiteY4" fmla="*/ 1322724 h 2088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64767" h="2088511">
                <a:moveTo>
                  <a:pt x="0" y="1322724"/>
                </a:moveTo>
                <a:lnTo>
                  <a:pt x="2546518" y="0"/>
                </a:lnTo>
                <a:lnTo>
                  <a:pt x="3264767" y="1949277"/>
                </a:lnTo>
                <a:lnTo>
                  <a:pt x="195886" y="2088511"/>
                </a:lnTo>
                <a:lnTo>
                  <a:pt x="0" y="1322724"/>
                </a:lnTo>
                <a:close/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sp>
        <p:nvSpPr>
          <p:cNvPr id="5" name="Multiply 4"/>
          <p:cNvSpPr/>
          <p:nvPr>
            <p:custDataLst>
              <p:tags r:id="rId5"/>
            </p:custDataLst>
          </p:nvPr>
        </p:nvSpPr>
        <p:spPr>
          <a:xfrm>
            <a:off x="3657600" y="4038600"/>
            <a:ext cx="609600" cy="609600"/>
          </a:xfrm>
          <a:prstGeom prst="mathMultiply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Multiply 9"/>
          <p:cNvSpPr/>
          <p:nvPr>
            <p:custDataLst>
              <p:tags r:id="rId6"/>
            </p:custDataLst>
          </p:nvPr>
        </p:nvSpPr>
        <p:spPr>
          <a:xfrm>
            <a:off x="5486400" y="4038600"/>
            <a:ext cx="609600" cy="609600"/>
          </a:xfrm>
          <a:prstGeom prst="mathMultiply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own Arrow 10"/>
          <p:cNvSpPr/>
          <p:nvPr>
            <p:custDataLst>
              <p:tags r:id="rId7"/>
            </p:custDataLst>
          </p:nvPr>
        </p:nvSpPr>
        <p:spPr>
          <a:xfrm>
            <a:off x="5257800" y="457200"/>
            <a:ext cx="609600" cy="457200"/>
          </a:xfrm>
          <a:prstGeom prst="downArrow">
            <a:avLst>
              <a:gd name="adj1" fmla="val 35231"/>
              <a:gd name="adj2" fmla="val 50000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>
            <p:custDataLst>
              <p:tags r:id="rId8"/>
            </p:custDataLst>
          </p:nvPr>
        </p:nvSpPr>
        <p:spPr>
          <a:xfrm>
            <a:off x="5257800" y="0"/>
            <a:ext cx="312420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800" dirty="0" err="1">
                <a:solidFill>
                  <a:srgbClr val="FFFF00"/>
                </a:solidFill>
              </a:rPr>
              <a:t>daryl’s</a:t>
            </a:r>
            <a:r>
              <a:rPr lang="en-US" sz="2800" dirty="0">
                <a:solidFill>
                  <a:srgbClr val="FFFF00"/>
                </a:solidFill>
              </a:rPr>
              <a:t> stays asleep</a:t>
            </a:r>
            <a:endParaRPr lang="en-US" sz="2800" dirty="0"/>
          </a:p>
        </p:txBody>
      </p:sp>
      <p:sp>
        <p:nvSpPr>
          <p:cNvPr id="14" name="Freeform 13"/>
          <p:cNvSpPr/>
          <p:nvPr>
            <p:custDataLst>
              <p:tags r:id="rId9"/>
            </p:custDataLst>
          </p:nvPr>
        </p:nvSpPr>
        <p:spPr>
          <a:xfrm>
            <a:off x="2895599" y="2286000"/>
            <a:ext cx="3733801" cy="1905000"/>
          </a:xfrm>
          <a:custGeom>
            <a:avLst/>
            <a:gdLst>
              <a:gd name="connsiteX0" fmla="*/ 0 w 3460653"/>
              <a:gd name="connsiteY0" fmla="*/ 1294227 h 2715064"/>
              <a:gd name="connsiteX1" fmla="*/ 2686930 w 3460653"/>
              <a:gd name="connsiteY1" fmla="*/ 0 h 2715064"/>
              <a:gd name="connsiteX2" fmla="*/ 3460653 w 3460653"/>
              <a:gd name="connsiteY2" fmla="*/ 1730326 h 2715064"/>
              <a:gd name="connsiteX3" fmla="*/ 422031 w 3460653"/>
              <a:gd name="connsiteY3" fmla="*/ 2715064 h 2715064"/>
              <a:gd name="connsiteX4" fmla="*/ 0 w 3460653"/>
              <a:gd name="connsiteY4" fmla="*/ 1294227 h 2715064"/>
              <a:gd name="connsiteX0" fmla="*/ 0 w 3460653"/>
              <a:gd name="connsiteY0" fmla="*/ 1294227 h 2366979"/>
              <a:gd name="connsiteX1" fmla="*/ 2686930 w 3460653"/>
              <a:gd name="connsiteY1" fmla="*/ 0 h 2366979"/>
              <a:gd name="connsiteX2" fmla="*/ 3460653 w 3460653"/>
              <a:gd name="connsiteY2" fmla="*/ 1730326 h 2366979"/>
              <a:gd name="connsiteX3" fmla="*/ 391772 w 3460653"/>
              <a:gd name="connsiteY3" fmla="*/ 2366979 h 2366979"/>
              <a:gd name="connsiteX4" fmla="*/ 0 w 3460653"/>
              <a:gd name="connsiteY4" fmla="*/ 1294227 h 2366979"/>
              <a:gd name="connsiteX0" fmla="*/ 0 w 3264767"/>
              <a:gd name="connsiteY0" fmla="*/ 1601192 h 2366979"/>
              <a:gd name="connsiteX1" fmla="*/ 2491044 w 3264767"/>
              <a:gd name="connsiteY1" fmla="*/ 0 h 2366979"/>
              <a:gd name="connsiteX2" fmla="*/ 3264767 w 3264767"/>
              <a:gd name="connsiteY2" fmla="*/ 1730326 h 2366979"/>
              <a:gd name="connsiteX3" fmla="*/ 195886 w 3264767"/>
              <a:gd name="connsiteY3" fmla="*/ 2366979 h 2366979"/>
              <a:gd name="connsiteX4" fmla="*/ 0 w 3264767"/>
              <a:gd name="connsiteY4" fmla="*/ 1601192 h 2366979"/>
              <a:gd name="connsiteX0" fmla="*/ 0 w 3264767"/>
              <a:gd name="connsiteY0" fmla="*/ 1601192 h 2366979"/>
              <a:gd name="connsiteX1" fmla="*/ 2491044 w 3264767"/>
              <a:gd name="connsiteY1" fmla="*/ 0 h 2366979"/>
              <a:gd name="connsiteX2" fmla="*/ 3264767 w 3264767"/>
              <a:gd name="connsiteY2" fmla="*/ 2227745 h 2366979"/>
              <a:gd name="connsiteX3" fmla="*/ 195886 w 3264767"/>
              <a:gd name="connsiteY3" fmla="*/ 2366979 h 2366979"/>
              <a:gd name="connsiteX4" fmla="*/ 0 w 3264767"/>
              <a:gd name="connsiteY4" fmla="*/ 1601192 h 2366979"/>
              <a:gd name="connsiteX0" fmla="*/ 0 w 3264767"/>
              <a:gd name="connsiteY0" fmla="*/ 1322724 h 2088511"/>
              <a:gd name="connsiteX1" fmla="*/ 2546518 w 3264767"/>
              <a:gd name="connsiteY1" fmla="*/ 0 h 2088511"/>
              <a:gd name="connsiteX2" fmla="*/ 3264767 w 3264767"/>
              <a:gd name="connsiteY2" fmla="*/ 1949277 h 2088511"/>
              <a:gd name="connsiteX3" fmla="*/ 195886 w 3264767"/>
              <a:gd name="connsiteY3" fmla="*/ 2088511 h 2088511"/>
              <a:gd name="connsiteX4" fmla="*/ 0 w 3264767"/>
              <a:gd name="connsiteY4" fmla="*/ 1322724 h 2088511"/>
              <a:gd name="connsiteX0" fmla="*/ 0 w 3264767"/>
              <a:gd name="connsiteY0" fmla="*/ 974639 h 1740426"/>
              <a:gd name="connsiteX1" fmla="*/ 2648773 w 3264767"/>
              <a:gd name="connsiteY1" fmla="*/ 0 h 1740426"/>
              <a:gd name="connsiteX2" fmla="*/ 3264767 w 3264767"/>
              <a:gd name="connsiteY2" fmla="*/ 1601192 h 1740426"/>
              <a:gd name="connsiteX3" fmla="*/ 195886 w 3264767"/>
              <a:gd name="connsiteY3" fmla="*/ 1740426 h 1740426"/>
              <a:gd name="connsiteX4" fmla="*/ 0 w 3264767"/>
              <a:gd name="connsiteY4" fmla="*/ 974639 h 1740426"/>
              <a:gd name="connsiteX0" fmla="*/ 0 w 3264767"/>
              <a:gd name="connsiteY0" fmla="*/ 974639 h 1740426"/>
              <a:gd name="connsiteX1" fmla="*/ 2648773 w 3264767"/>
              <a:gd name="connsiteY1" fmla="*/ 0 h 1740426"/>
              <a:gd name="connsiteX2" fmla="*/ 3264767 w 3264767"/>
              <a:gd name="connsiteY2" fmla="*/ 1601192 h 1740426"/>
              <a:gd name="connsiteX3" fmla="*/ 195886 w 3264767"/>
              <a:gd name="connsiteY3" fmla="*/ 1740426 h 1740426"/>
              <a:gd name="connsiteX4" fmla="*/ 0 w 3264767"/>
              <a:gd name="connsiteY4" fmla="*/ 974639 h 1740426"/>
              <a:gd name="connsiteX0" fmla="*/ 0 w 3264767"/>
              <a:gd name="connsiteY0" fmla="*/ 974639 h 1740426"/>
              <a:gd name="connsiteX1" fmla="*/ 1885888 w 3264767"/>
              <a:gd name="connsiteY1" fmla="*/ 289178 h 1740426"/>
              <a:gd name="connsiteX2" fmla="*/ 2648773 w 3264767"/>
              <a:gd name="connsiteY2" fmla="*/ 0 h 1740426"/>
              <a:gd name="connsiteX3" fmla="*/ 3264767 w 3264767"/>
              <a:gd name="connsiteY3" fmla="*/ 1601192 h 1740426"/>
              <a:gd name="connsiteX4" fmla="*/ 195886 w 3264767"/>
              <a:gd name="connsiteY4" fmla="*/ 1740426 h 1740426"/>
              <a:gd name="connsiteX5" fmla="*/ 0 w 3264767"/>
              <a:gd name="connsiteY5" fmla="*/ 974639 h 1740426"/>
              <a:gd name="connsiteX0" fmla="*/ 0 w 3264767"/>
              <a:gd name="connsiteY0" fmla="*/ 974639 h 1740426"/>
              <a:gd name="connsiteX1" fmla="*/ 1971180 w 3264767"/>
              <a:gd name="connsiteY1" fmla="*/ 0 h 1740426"/>
              <a:gd name="connsiteX2" fmla="*/ 2648773 w 3264767"/>
              <a:gd name="connsiteY2" fmla="*/ 0 h 1740426"/>
              <a:gd name="connsiteX3" fmla="*/ 3264767 w 3264767"/>
              <a:gd name="connsiteY3" fmla="*/ 1601192 h 1740426"/>
              <a:gd name="connsiteX4" fmla="*/ 195886 w 3264767"/>
              <a:gd name="connsiteY4" fmla="*/ 1740426 h 1740426"/>
              <a:gd name="connsiteX5" fmla="*/ 0 w 3264767"/>
              <a:gd name="connsiteY5" fmla="*/ 974639 h 1740426"/>
              <a:gd name="connsiteX0" fmla="*/ 50512 w 3068881"/>
              <a:gd name="connsiteY0" fmla="*/ 835404 h 1740426"/>
              <a:gd name="connsiteX1" fmla="*/ 1775294 w 3068881"/>
              <a:gd name="connsiteY1" fmla="*/ 0 h 1740426"/>
              <a:gd name="connsiteX2" fmla="*/ 2452887 w 3068881"/>
              <a:gd name="connsiteY2" fmla="*/ 0 h 1740426"/>
              <a:gd name="connsiteX3" fmla="*/ 3068881 w 3068881"/>
              <a:gd name="connsiteY3" fmla="*/ 1601192 h 1740426"/>
              <a:gd name="connsiteX4" fmla="*/ 0 w 3068881"/>
              <a:gd name="connsiteY4" fmla="*/ 1740426 h 1740426"/>
              <a:gd name="connsiteX5" fmla="*/ 50512 w 3068881"/>
              <a:gd name="connsiteY5" fmla="*/ 835404 h 1740426"/>
              <a:gd name="connsiteX0" fmla="*/ 50512 w 3068881"/>
              <a:gd name="connsiteY0" fmla="*/ 835404 h 1740426"/>
              <a:gd name="connsiteX1" fmla="*/ 1775294 w 3068881"/>
              <a:gd name="connsiteY1" fmla="*/ 0 h 1740426"/>
              <a:gd name="connsiteX2" fmla="*/ 2452887 w 3068881"/>
              <a:gd name="connsiteY2" fmla="*/ 0 h 1740426"/>
              <a:gd name="connsiteX3" fmla="*/ 3068881 w 3068881"/>
              <a:gd name="connsiteY3" fmla="*/ 1601192 h 1740426"/>
              <a:gd name="connsiteX4" fmla="*/ 0 w 3068881"/>
              <a:gd name="connsiteY4" fmla="*/ 1740426 h 1740426"/>
              <a:gd name="connsiteX5" fmla="*/ 6918 w 3068881"/>
              <a:gd name="connsiteY5" fmla="*/ 1394483 h 1740426"/>
              <a:gd name="connsiteX6" fmla="*/ 50512 w 3068881"/>
              <a:gd name="connsiteY6" fmla="*/ 835404 h 1740426"/>
              <a:gd name="connsiteX0" fmla="*/ 66339 w 3084708"/>
              <a:gd name="connsiteY0" fmla="*/ 835404 h 1740426"/>
              <a:gd name="connsiteX1" fmla="*/ 1791121 w 3084708"/>
              <a:gd name="connsiteY1" fmla="*/ 0 h 1740426"/>
              <a:gd name="connsiteX2" fmla="*/ 2468714 w 3084708"/>
              <a:gd name="connsiteY2" fmla="*/ 0 h 1740426"/>
              <a:gd name="connsiteX3" fmla="*/ 3084708 w 3084708"/>
              <a:gd name="connsiteY3" fmla="*/ 1601192 h 1740426"/>
              <a:gd name="connsiteX4" fmla="*/ 15827 w 3084708"/>
              <a:gd name="connsiteY4" fmla="*/ 1740426 h 1740426"/>
              <a:gd name="connsiteX5" fmla="*/ 22745 w 3084708"/>
              <a:gd name="connsiteY5" fmla="*/ 1394483 h 1740426"/>
              <a:gd name="connsiteX6" fmla="*/ 0 w 3084708"/>
              <a:gd name="connsiteY6" fmla="*/ 1471597 h 1740426"/>
              <a:gd name="connsiteX7" fmla="*/ 66339 w 3084708"/>
              <a:gd name="connsiteY7" fmla="*/ 835404 h 1740426"/>
              <a:gd name="connsiteX0" fmla="*/ 50512 w 3068881"/>
              <a:gd name="connsiteY0" fmla="*/ 835404 h 1740426"/>
              <a:gd name="connsiteX1" fmla="*/ 1775294 w 3068881"/>
              <a:gd name="connsiteY1" fmla="*/ 0 h 1740426"/>
              <a:gd name="connsiteX2" fmla="*/ 2452887 w 3068881"/>
              <a:gd name="connsiteY2" fmla="*/ 0 h 1740426"/>
              <a:gd name="connsiteX3" fmla="*/ 3068881 w 3068881"/>
              <a:gd name="connsiteY3" fmla="*/ 1601192 h 1740426"/>
              <a:gd name="connsiteX4" fmla="*/ 0 w 3068881"/>
              <a:gd name="connsiteY4" fmla="*/ 1740426 h 1740426"/>
              <a:gd name="connsiteX5" fmla="*/ 6918 w 3068881"/>
              <a:gd name="connsiteY5" fmla="*/ 1394483 h 1740426"/>
              <a:gd name="connsiteX6" fmla="*/ 50511 w 3068881"/>
              <a:gd name="connsiteY6" fmla="*/ 1392341 h 1740426"/>
              <a:gd name="connsiteX7" fmla="*/ 50512 w 3068881"/>
              <a:gd name="connsiteY7" fmla="*/ 835404 h 1740426"/>
              <a:gd name="connsiteX0" fmla="*/ 50512 w 3068881"/>
              <a:gd name="connsiteY0" fmla="*/ 835404 h 1740426"/>
              <a:gd name="connsiteX1" fmla="*/ 1775294 w 3068881"/>
              <a:gd name="connsiteY1" fmla="*/ 0 h 1740426"/>
              <a:gd name="connsiteX2" fmla="*/ 2452887 w 3068881"/>
              <a:gd name="connsiteY2" fmla="*/ 0 h 1740426"/>
              <a:gd name="connsiteX3" fmla="*/ 3068881 w 3068881"/>
              <a:gd name="connsiteY3" fmla="*/ 1601192 h 1740426"/>
              <a:gd name="connsiteX4" fmla="*/ 0 w 3068881"/>
              <a:gd name="connsiteY4" fmla="*/ 1740426 h 1740426"/>
              <a:gd name="connsiteX5" fmla="*/ 235310 w 3068881"/>
              <a:gd name="connsiteY5" fmla="*/ 1392341 h 1740426"/>
              <a:gd name="connsiteX6" fmla="*/ 50511 w 3068881"/>
              <a:gd name="connsiteY6" fmla="*/ 1392341 h 1740426"/>
              <a:gd name="connsiteX7" fmla="*/ 50512 w 3068881"/>
              <a:gd name="connsiteY7" fmla="*/ 835404 h 1740426"/>
              <a:gd name="connsiteX0" fmla="*/ 1 w 3018370"/>
              <a:gd name="connsiteY0" fmla="*/ 835404 h 1740426"/>
              <a:gd name="connsiteX1" fmla="*/ 1724783 w 3018370"/>
              <a:gd name="connsiteY1" fmla="*/ 0 h 1740426"/>
              <a:gd name="connsiteX2" fmla="*/ 2402376 w 3018370"/>
              <a:gd name="connsiteY2" fmla="*/ 0 h 1740426"/>
              <a:gd name="connsiteX3" fmla="*/ 3018370 w 3018370"/>
              <a:gd name="connsiteY3" fmla="*/ 1601192 h 1740426"/>
              <a:gd name="connsiteX4" fmla="*/ 123199 w 3018370"/>
              <a:gd name="connsiteY4" fmla="*/ 1740426 h 1740426"/>
              <a:gd name="connsiteX5" fmla="*/ 184799 w 3018370"/>
              <a:gd name="connsiteY5" fmla="*/ 1392341 h 1740426"/>
              <a:gd name="connsiteX6" fmla="*/ 0 w 3018370"/>
              <a:gd name="connsiteY6" fmla="*/ 1392341 h 1740426"/>
              <a:gd name="connsiteX7" fmla="*/ 1 w 3018370"/>
              <a:gd name="connsiteY7" fmla="*/ 835404 h 1740426"/>
              <a:gd name="connsiteX0" fmla="*/ 1 w 3018370"/>
              <a:gd name="connsiteY0" fmla="*/ 835404 h 1740426"/>
              <a:gd name="connsiteX1" fmla="*/ 1724783 w 3018370"/>
              <a:gd name="connsiteY1" fmla="*/ 0 h 1740426"/>
              <a:gd name="connsiteX2" fmla="*/ 2402376 w 3018370"/>
              <a:gd name="connsiteY2" fmla="*/ 0 h 1740426"/>
              <a:gd name="connsiteX3" fmla="*/ 3018370 w 3018370"/>
              <a:gd name="connsiteY3" fmla="*/ 1601192 h 1740426"/>
              <a:gd name="connsiteX4" fmla="*/ 123199 w 3018370"/>
              <a:gd name="connsiteY4" fmla="*/ 1740426 h 1740426"/>
              <a:gd name="connsiteX5" fmla="*/ 123200 w 3018370"/>
              <a:gd name="connsiteY5" fmla="*/ 1392341 h 1740426"/>
              <a:gd name="connsiteX6" fmla="*/ 0 w 3018370"/>
              <a:gd name="connsiteY6" fmla="*/ 1392341 h 1740426"/>
              <a:gd name="connsiteX7" fmla="*/ 1 w 3018370"/>
              <a:gd name="connsiteY7" fmla="*/ 835404 h 1740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18370" h="1740426">
                <a:moveTo>
                  <a:pt x="1" y="835404"/>
                </a:moveTo>
                <a:lnTo>
                  <a:pt x="1724783" y="0"/>
                </a:lnTo>
                <a:lnTo>
                  <a:pt x="2402376" y="0"/>
                </a:lnTo>
                <a:lnTo>
                  <a:pt x="3018370" y="1601192"/>
                </a:lnTo>
                <a:lnTo>
                  <a:pt x="123199" y="1740426"/>
                </a:lnTo>
                <a:cubicBezTo>
                  <a:pt x="123199" y="1624398"/>
                  <a:pt x="123200" y="1508369"/>
                  <a:pt x="123200" y="1392341"/>
                </a:cubicBezTo>
                <a:lnTo>
                  <a:pt x="0" y="1392341"/>
                </a:lnTo>
                <a:cubicBezTo>
                  <a:pt x="0" y="1206695"/>
                  <a:pt x="1" y="1021050"/>
                  <a:pt x="1" y="835404"/>
                </a:cubicBezTo>
                <a:close/>
              </a:path>
            </a:pathLst>
          </a:cu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071001-110310-svr-sbw-size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/>
          <a:stretch>
            <a:fillRect/>
          </a:stretch>
        </p:blipFill>
        <p:spPr>
          <a:xfrm>
            <a:off x="386999" y="0"/>
            <a:ext cx="8370000" cy="6857999"/>
          </a:xfrm>
          <a:prstGeom prst="rect">
            <a:avLst/>
          </a:prstGeom>
        </p:spPr>
      </p:pic>
      <p:sp>
        <p:nvSpPr>
          <p:cNvPr id="3" name="TextBox 2"/>
          <p:cNvSpPr txBox="1"/>
          <p:nvPr>
            <p:custDataLst>
              <p:tags r:id="rId3"/>
            </p:custDataLst>
          </p:nvPr>
        </p:nvSpPr>
        <p:spPr>
          <a:xfrm>
            <a:off x="4724401" y="4863405"/>
            <a:ext cx="4191000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Warning Process Evaluation</a:t>
            </a:r>
          </a:p>
          <a:p>
            <a:r>
              <a:rPr lang="en-US" sz="2800" dirty="0"/>
              <a:t>Whoa, what happened?</a:t>
            </a:r>
          </a:p>
        </p:txBody>
      </p:sp>
      <p:sp>
        <p:nvSpPr>
          <p:cNvPr id="14" name="Freeform 13"/>
          <p:cNvSpPr/>
          <p:nvPr>
            <p:custDataLst>
              <p:tags r:id="rId4"/>
            </p:custDataLst>
          </p:nvPr>
        </p:nvSpPr>
        <p:spPr>
          <a:xfrm>
            <a:off x="2895599" y="2286000"/>
            <a:ext cx="3733801" cy="1905000"/>
          </a:xfrm>
          <a:custGeom>
            <a:avLst/>
            <a:gdLst>
              <a:gd name="connsiteX0" fmla="*/ 0 w 3460653"/>
              <a:gd name="connsiteY0" fmla="*/ 1294227 h 2715064"/>
              <a:gd name="connsiteX1" fmla="*/ 2686930 w 3460653"/>
              <a:gd name="connsiteY1" fmla="*/ 0 h 2715064"/>
              <a:gd name="connsiteX2" fmla="*/ 3460653 w 3460653"/>
              <a:gd name="connsiteY2" fmla="*/ 1730326 h 2715064"/>
              <a:gd name="connsiteX3" fmla="*/ 422031 w 3460653"/>
              <a:gd name="connsiteY3" fmla="*/ 2715064 h 2715064"/>
              <a:gd name="connsiteX4" fmla="*/ 0 w 3460653"/>
              <a:gd name="connsiteY4" fmla="*/ 1294227 h 2715064"/>
              <a:gd name="connsiteX0" fmla="*/ 0 w 3460653"/>
              <a:gd name="connsiteY0" fmla="*/ 1294227 h 2366979"/>
              <a:gd name="connsiteX1" fmla="*/ 2686930 w 3460653"/>
              <a:gd name="connsiteY1" fmla="*/ 0 h 2366979"/>
              <a:gd name="connsiteX2" fmla="*/ 3460653 w 3460653"/>
              <a:gd name="connsiteY2" fmla="*/ 1730326 h 2366979"/>
              <a:gd name="connsiteX3" fmla="*/ 391772 w 3460653"/>
              <a:gd name="connsiteY3" fmla="*/ 2366979 h 2366979"/>
              <a:gd name="connsiteX4" fmla="*/ 0 w 3460653"/>
              <a:gd name="connsiteY4" fmla="*/ 1294227 h 2366979"/>
              <a:gd name="connsiteX0" fmla="*/ 0 w 3264767"/>
              <a:gd name="connsiteY0" fmla="*/ 1601192 h 2366979"/>
              <a:gd name="connsiteX1" fmla="*/ 2491044 w 3264767"/>
              <a:gd name="connsiteY1" fmla="*/ 0 h 2366979"/>
              <a:gd name="connsiteX2" fmla="*/ 3264767 w 3264767"/>
              <a:gd name="connsiteY2" fmla="*/ 1730326 h 2366979"/>
              <a:gd name="connsiteX3" fmla="*/ 195886 w 3264767"/>
              <a:gd name="connsiteY3" fmla="*/ 2366979 h 2366979"/>
              <a:gd name="connsiteX4" fmla="*/ 0 w 3264767"/>
              <a:gd name="connsiteY4" fmla="*/ 1601192 h 2366979"/>
              <a:gd name="connsiteX0" fmla="*/ 0 w 3264767"/>
              <a:gd name="connsiteY0" fmla="*/ 1601192 h 2366979"/>
              <a:gd name="connsiteX1" fmla="*/ 2491044 w 3264767"/>
              <a:gd name="connsiteY1" fmla="*/ 0 h 2366979"/>
              <a:gd name="connsiteX2" fmla="*/ 3264767 w 3264767"/>
              <a:gd name="connsiteY2" fmla="*/ 2227745 h 2366979"/>
              <a:gd name="connsiteX3" fmla="*/ 195886 w 3264767"/>
              <a:gd name="connsiteY3" fmla="*/ 2366979 h 2366979"/>
              <a:gd name="connsiteX4" fmla="*/ 0 w 3264767"/>
              <a:gd name="connsiteY4" fmla="*/ 1601192 h 2366979"/>
              <a:gd name="connsiteX0" fmla="*/ 0 w 3264767"/>
              <a:gd name="connsiteY0" fmla="*/ 1322724 h 2088511"/>
              <a:gd name="connsiteX1" fmla="*/ 2546518 w 3264767"/>
              <a:gd name="connsiteY1" fmla="*/ 0 h 2088511"/>
              <a:gd name="connsiteX2" fmla="*/ 3264767 w 3264767"/>
              <a:gd name="connsiteY2" fmla="*/ 1949277 h 2088511"/>
              <a:gd name="connsiteX3" fmla="*/ 195886 w 3264767"/>
              <a:gd name="connsiteY3" fmla="*/ 2088511 h 2088511"/>
              <a:gd name="connsiteX4" fmla="*/ 0 w 3264767"/>
              <a:gd name="connsiteY4" fmla="*/ 1322724 h 2088511"/>
              <a:gd name="connsiteX0" fmla="*/ 0 w 3264767"/>
              <a:gd name="connsiteY0" fmla="*/ 974639 h 1740426"/>
              <a:gd name="connsiteX1" fmla="*/ 2648773 w 3264767"/>
              <a:gd name="connsiteY1" fmla="*/ 0 h 1740426"/>
              <a:gd name="connsiteX2" fmla="*/ 3264767 w 3264767"/>
              <a:gd name="connsiteY2" fmla="*/ 1601192 h 1740426"/>
              <a:gd name="connsiteX3" fmla="*/ 195886 w 3264767"/>
              <a:gd name="connsiteY3" fmla="*/ 1740426 h 1740426"/>
              <a:gd name="connsiteX4" fmla="*/ 0 w 3264767"/>
              <a:gd name="connsiteY4" fmla="*/ 974639 h 1740426"/>
              <a:gd name="connsiteX0" fmla="*/ 0 w 3264767"/>
              <a:gd name="connsiteY0" fmla="*/ 974639 h 1740426"/>
              <a:gd name="connsiteX1" fmla="*/ 2648773 w 3264767"/>
              <a:gd name="connsiteY1" fmla="*/ 0 h 1740426"/>
              <a:gd name="connsiteX2" fmla="*/ 3264767 w 3264767"/>
              <a:gd name="connsiteY2" fmla="*/ 1601192 h 1740426"/>
              <a:gd name="connsiteX3" fmla="*/ 195886 w 3264767"/>
              <a:gd name="connsiteY3" fmla="*/ 1740426 h 1740426"/>
              <a:gd name="connsiteX4" fmla="*/ 0 w 3264767"/>
              <a:gd name="connsiteY4" fmla="*/ 974639 h 1740426"/>
              <a:gd name="connsiteX0" fmla="*/ 0 w 3264767"/>
              <a:gd name="connsiteY0" fmla="*/ 974639 h 1740426"/>
              <a:gd name="connsiteX1" fmla="*/ 1885888 w 3264767"/>
              <a:gd name="connsiteY1" fmla="*/ 289178 h 1740426"/>
              <a:gd name="connsiteX2" fmla="*/ 2648773 w 3264767"/>
              <a:gd name="connsiteY2" fmla="*/ 0 h 1740426"/>
              <a:gd name="connsiteX3" fmla="*/ 3264767 w 3264767"/>
              <a:gd name="connsiteY3" fmla="*/ 1601192 h 1740426"/>
              <a:gd name="connsiteX4" fmla="*/ 195886 w 3264767"/>
              <a:gd name="connsiteY4" fmla="*/ 1740426 h 1740426"/>
              <a:gd name="connsiteX5" fmla="*/ 0 w 3264767"/>
              <a:gd name="connsiteY5" fmla="*/ 974639 h 1740426"/>
              <a:gd name="connsiteX0" fmla="*/ 0 w 3264767"/>
              <a:gd name="connsiteY0" fmla="*/ 974639 h 1740426"/>
              <a:gd name="connsiteX1" fmla="*/ 1971180 w 3264767"/>
              <a:gd name="connsiteY1" fmla="*/ 0 h 1740426"/>
              <a:gd name="connsiteX2" fmla="*/ 2648773 w 3264767"/>
              <a:gd name="connsiteY2" fmla="*/ 0 h 1740426"/>
              <a:gd name="connsiteX3" fmla="*/ 3264767 w 3264767"/>
              <a:gd name="connsiteY3" fmla="*/ 1601192 h 1740426"/>
              <a:gd name="connsiteX4" fmla="*/ 195886 w 3264767"/>
              <a:gd name="connsiteY4" fmla="*/ 1740426 h 1740426"/>
              <a:gd name="connsiteX5" fmla="*/ 0 w 3264767"/>
              <a:gd name="connsiteY5" fmla="*/ 974639 h 1740426"/>
              <a:gd name="connsiteX0" fmla="*/ 50512 w 3068881"/>
              <a:gd name="connsiteY0" fmla="*/ 835404 h 1740426"/>
              <a:gd name="connsiteX1" fmla="*/ 1775294 w 3068881"/>
              <a:gd name="connsiteY1" fmla="*/ 0 h 1740426"/>
              <a:gd name="connsiteX2" fmla="*/ 2452887 w 3068881"/>
              <a:gd name="connsiteY2" fmla="*/ 0 h 1740426"/>
              <a:gd name="connsiteX3" fmla="*/ 3068881 w 3068881"/>
              <a:gd name="connsiteY3" fmla="*/ 1601192 h 1740426"/>
              <a:gd name="connsiteX4" fmla="*/ 0 w 3068881"/>
              <a:gd name="connsiteY4" fmla="*/ 1740426 h 1740426"/>
              <a:gd name="connsiteX5" fmla="*/ 50512 w 3068881"/>
              <a:gd name="connsiteY5" fmla="*/ 835404 h 1740426"/>
              <a:gd name="connsiteX0" fmla="*/ 50512 w 3068881"/>
              <a:gd name="connsiteY0" fmla="*/ 835404 h 1740426"/>
              <a:gd name="connsiteX1" fmla="*/ 1775294 w 3068881"/>
              <a:gd name="connsiteY1" fmla="*/ 0 h 1740426"/>
              <a:gd name="connsiteX2" fmla="*/ 2452887 w 3068881"/>
              <a:gd name="connsiteY2" fmla="*/ 0 h 1740426"/>
              <a:gd name="connsiteX3" fmla="*/ 3068881 w 3068881"/>
              <a:gd name="connsiteY3" fmla="*/ 1601192 h 1740426"/>
              <a:gd name="connsiteX4" fmla="*/ 0 w 3068881"/>
              <a:gd name="connsiteY4" fmla="*/ 1740426 h 1740426"/>
              <a:gd name="connsiteX5" fmla="*/ 6918 w 3068881"/>
              <a:gd name="connsiteY5" fmla="*/ 1394483 h 1740426"/>
              <a:gd name="connsiteX6" fmla="*/ 50512 w 3068881"/>
              <a:gd name="connsiteY6" fmla="*/ 835404 h 1740426"/>
              <a:gd name="connsiteX0" fmla="*/ 66339 w 3084708"/>
              <a:gd name="connsiteY0" fmla="*/ 835404 h 1740426"/>
              <a:gd name="connsiteX1" fmla="*/ 1791121 w 3084708"/>
              <a:gd name="connsiteY1" fmla="*/ 0 h 1740426"/>
              <a:gd name="connsiteX2" fmla="*/ 2468714 w 3084708"/>
              <a:gd name="connsiteY2" fmla="*/ 0 h 1740426"/>
              <a:gd name="connsiteX3" fmla="*/ 3084708 w 3084708"/>
              <a:gd name="connsiteY3" fmla="*/ 1601192 h 1740426"/>
              <a:gd name="connsiteX4" fmla="*/ 15827 w 3084708"/>
              <a:gd name="connsiteY4" fmla="*/ 1740426 h 1740426"/>
              <a:gd name="connsiteX5" fmla="*/ 22745 w 3084708"/>
              <a:gd name="connsiteY5" fmla="*/ 1394483 h 1740426"/>
              <a:gd name="connsiteX6" fmla="*/ 0 w 3084708"/>
              <a:gd name="connsiteY6" fmla="*/ 1471597 h 1740426"/>
              <a:gd name="connsiteX7" fmla="*/ 66339 w 3084708"/>
              <a:gd name="connsiteY7" fmla="*/ 835404 h 1740426"/>
              <a:gd name="connsiteX0" fmla="*/ 50512 w 3068881"/>
              <a:gd name="connsiteY0" fmla="*/ 835404 h 1740426"/>
              <a:gd name="connsiteX1" fmla="*/ 1775294 w 3068881"/>
              <a:gd name="connsiteY1" fmla="*/ 0 h 1740426"/>
              <a:gd name="connsiteX2" fmla="*/ 2452887 w 3068881"/>
              <a:gd name="connsiteY2" fmla="*/ 0 h 1740426"/>
              <a:gd name="connsiteX3" fmla="*/ 3068881 w 3068881"/>
              <a:gd name="connsiteY3" fmla="*/ 1601192 h 1740426"/>
              <a:gd name="connsiteX4" fmla="*/ 0 w 3068881"/>
              <a:gd name="connsiteY4" fmla="*/ 1740426 h 1740426"/>
              <a:gd name="connsiteX5" fmla="*/ 6918 w 3068881"/>
              <a:gd name="connsiteY5" fmla="*/ 1394483 h 1740426"/>
              <a:gd name="connsiteX6" fmla="*/ 50511 w 3068881"/>
              <a:gd name="connsiteY6" fmla="*/ 1392341 h 1740426"/>
              <a:gd name="connsiteX7" fmla="*/ 50512 w 3068881"/>
              <a:gd name="connsiteY7" fmla="*/ 835404 h 1740426"/>
              <a:gd name="connsiteX0" fmla="*/ 50512 w 3068881"/>
              <a:gd name="connsiteY0" fmla="*/ 835404 h 1740426"/>
              <a:gd name="connsiteX1" fmla="*/ 1775294 w 3068881"/>
              <a:gd name="connsiteY1" fmla="*/ 0 h 1740426"/>
              <a:gd name="connsiteX2" fmla="*/ 2452887 w 3068881"/>
              <a:gd name="connsiteY2" fmla="*/ 0 h 1740426"/>
              <a:gd name="connsiteX3" fmla="*/ 3068881 w 3068881"/>
              <a:gd name="connsiteY3" fmla="*/ 1601192 h 1740426"/>
              <a:gd name="connsiteX4" fmla="*/ 0 w 3068881"/>
              <a:gd name="connsiteY4" fmla="*/ 1740426 h 1740426"/>
              <a:gd name="connsiteX5" fmla="*/ 235310 w 3068881"/>
              <a:gd name="connsiteY5" fmla="*/ 1392341 h 1740426"/>
              <a:gd name="connsiteX6" fmla="*/ 50511 w 3068881"/>
              <a:gd name="connsiteY6" fmla="*/ 1392341 h 1740426"/>
              <a:gd name="connsiteX7" fmla="*/ 50512 w 3068881"/>
              <a:gd name="connsiteY7" fmla="*/ 835404 h 1740426"/>
              <a:gd name="connsiteX0" fmla="*/ 1 w 3018370"/>
              <a:gd name="connsiteY0" fmla="*/ 835404 h 1740426"/>
              <a:gd name="connsiteX1" fmla="*/ 1724783 w 3018370"/>
              <a:gd name="connsiteY1" fmla="*/ 0 h 1740426"/>
              <a:gd name="connsiteX2" fmla="*/ 2402376 w 3018370"/>
              <a:gd name="connsiteY2" fmla="*/ 0 h 1740426"/>
              <a:gd name="connsiteX3" fmla="*/ 3018370 w 3018370"/>
              <a:gd name="connsiteY3" fmla="*/ 1601192 h 1740426"/>
              <a:gd name="connsiteX4" fmla="*/ 123199 w 3018370"/>
              <a:gd name="connsiteY4" fmla="*/ 1740426 h 1740426"/>
              <a:gd name="connsiteX5" fmla="*/ 184799 w 3018370"/>
              <a:gd name="connsiteY5" fmla="*/ 1392341 h 1740426"/>
              <a:gd name="connsiteX6" fmla="*/ 0 w 3018370"/>
              <a:gd name="connsiteY6" fmla="*/ 1392341 h 1740426"/>
              <a:gd name="connsiteX7" fmla="*/ 1 w 3018370"/>
              <a:gd name="connsiteY7" fmla="*/ 835404 h 1740426"/>
              <a:gd name="connsiteX0" fmla="*/ 1 w 3018370"/>
              <a:gd name="connsiteY0" fmla="*/ 835404 h 1740426"/>
              <a:gd name="connsiteX1" fmla="*/ 1724783 w 3018370"/>
              <a:gd name="connsiteY1" fmla="*/ 0 h 1740426"/>
              <a:gd name="connsiteX2" fmla="*/ 2402376 w 3018370"/>
              <a:gd name="connsiteY2" fmla="*/ 0 h 1740426"/>
              <a:gd name="connsiteX3" fmla="*/ 3018370 w 3018370"/>
              <a:gd name="connsiteY3" fmla="*/ 1601192 h 1740426"/>
              <a:gd name="connsiteX4" fmla="*/ 123199 w 3018370"/>
              <a:gd name="connsiteY4" fmla="*/ 1740426 h 1740426"/>
              <a:gd name="connsiteX5" fmla="*/ 123200 w 3018370"/>
              <a:gd name="connsiteY5" fmla="*/ 1392341 h 1740426"/>
              <a:gd name="connsiteX6" fmla="*/ 0 w 3018370"/>
              <a:gd name="connsiteY6" fmla="*/ 1392341 h 1740426"/>
              <a:gd name="connsiteX7" fmla="*/ 1 w 3018370"/>
              <a:gd name="connsiteY7" fmla="*/ 835404 h 1740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18370" h="1740426">
                <a:moveTo>
                  <a:pt x="1" y="835404"/>
                </a:moveTo>
                <a:lnTo>
                  <a:pt x="1724783" y="0"/>
                </a:lnTo>
                <a:lnTo>
                  <a:pt x="2402376" y="0"/>
                </a:lnTo>
                <a:lnTo>
                  <a:pt x="3018370" y="1601192"/>
                </a:lnTo>
                <a:lnTo>
                  <a:pt x="123199" y="1740426"/>
                </a:lnTo>
                <a:cubicBezTo>
                  <a:pt x="123199" y="1624398"/>
                  <a:pt x="123200" y="1508369"/>
                  <a:pt x="123200" y="1392341"/>
                </a:cubicBezTo>
                <a:lnTo>
                  <a:pt x="0" y="1392341"/>
                </a:lnTo>
                <a:cubicBezTo>
                  <a:pt x="0" y="1206695"/>
                  <a:pt x="1" y="1021050"/>
                  <a:pt x="1" y="835404"/>
                </a:cubicBezTo>
                <a:close/>
              </a:path>
            </a:pathLst>
          </a:cu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pic>
        <p:nvPicPr>
          <p:cNvPr id="13" name="Content Placeholder 3" descr="SBW-main2.jpg"/>
          <p:cNvPicPr>
            <a:picLocks noGrp="1" noChangeAspect="1"/>
          </p:cNvPicPr>
          <p:nvPr>
            <p:ph idx="1"/>
            <p:custDataLst>
              <p:tags r:id="rId5"/>
            </p:custDataLst>
          </p:nvPr>
        </p:nvPicPr>
        <p:blipFill>
          <a:blip r:embed="rId8" cstate="print"/>
          <a:stretch>
            <a:fillRect/>
          </a:stretch>
        </p:blipFill>
        <p:spPr>
          <a:xfrm>
            <a:off x="6400800" y="228600"/>
            <a:ext cx="2502031" cy="2971800"/>
          </a:xfrm>
        </p:spPr>
      </p:pic>
    </p:spTree>
    <p:custDataLst>
      <p:tags r:id="rId1"/>
    </p:custData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457200" y="28956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Darn it </a:t>
            </a:r>
            <a:r>
              <a:rPr lang="en-US" dirty="0" err="1"/>
              <a:t>daryl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I came here for stats (or free food), </a:t>
            </a:r>
            <a:br>
              <a:rPr lang="en-US" dirty="0"/>
            </a:br>
            <a:r>
              <a:rPr lang="en-US" dirty="0"/>
              <a:t>not altruistic hyperbole.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729333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11"/>
          <p:cNvPicPr>
            <a:picLocks noGrp="1" noChangeAspect="1"/>
          </p:cNvPicPr>
          <p:nvPr>
            <p:ph idx="1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5800" y="1127918"/>
            <a:ext cx="7640108" cy="5730081"/>
          </a:xfrm>
        </p:spPr>
      </p:pic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/>
              <a:t>NWS </a:t>
            </a:r>
            <a:r>
              <a:rPr lang="en-US" b="1" dirty="0">
                <a:solidFill>
                  <a:srgbClr val="FFFF00"/>
                </a:solidFill>
              </a:rPr>
              <a:t>County</a:t>
            </a:r>
            <a:r>
              <a:rPr lang="en-US" dirty="0"/>
              <a:t> SVR/TOR Warnings</a:t>
            </a:r>
          </a:p>
        </p:txBody>
      </p:sp>
      <p:sp>
        <p:nvSpPr>
          <p:cNvPr id="7" name="Right Arrow 6"/>
          <p:cNvSpPr/>
          <p:nvPr>
            <p:custDataLst>
              <p:tags r:id="rId3"/>
            </p:custDataLst>
          </p:nvPr>
        </p:nvSpPr>
        <p:spPr>
          <a:xfrm rot="3600000">
            <a:off x="3053289" y="3644044"/>
            <a:ext cx="884958" cy="5231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>
            <p:custDataLst>
              <p:tags r:id="rId4"/>
            </p:custDataLst>
          </p:nvPr>
        </p:nvSpPr>
        <p:spPr>
          <a:xfrm rot="2085150">
            <a:off x="4664223" y="2200181"/>
            <a:ext cx="755852" cy="560099"/>
          </a:xfrm>
          <a:prstGeom prst="rightArrow">
            <a:avLst>
              <a:gd name="adj1" fmla="val 34117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>
            <p:custDataLst>
              <p:tags r:id="rId5"/>
            </p:custDataLst>
          </p:nvPr>
        </p:nvSpPr>
        <p:spPr>
          <a:xfrm>
            <a:off x="2614469" y="3124200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NEXRAD</a:t>
            </a:r>
          </a:p>
        </p:txBody>
      </p:sp>
      <p:sp>
        <p:nvSpPr>
          <p:cNvPr id="11" name="TextBox 10"/>
          <p:cNvSpPr txBox="1"/>
          <p:nvPr>
            <p:custDataLst>
              <p:tags r:id="rId6"/>
            </p:custDataLst>
          </p:nvPr>
        </p:nvSpPr>
        <p:spPr>
          <a:xfrm>
            <a:off x="3429000" y="1764268"/>
            <a:ext cx="2303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Storm Based Warnings</a:t>
            </a:r>
          </a:p>
        </p:txBody>
      </p:sp>
    </p:spTree>
    <p:custDataLst>
      <p:tags r:id="rId1"/>
    </p:custData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11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5800" y="1127918"/>
            <a:ext cx="7640108" cy="5730081"/>
          </a:xfrm>
        </p:spPr>
      </p:pic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/>
              <a:t>NWS </a:t>
            </a:r>
            <a:r>
              <a:rPr lang="en-US" b="1" dirty="0">
                <a:solidFill>
                  <a:srgbClr val="FFFF00"/>
                </a:solidFill>
              </a:rPr>
              <a:t>SBW</a:t>
            </a:r>
            <a:r>
              <a:rPr lang="en-US" dirty="0"/>
              <a:t> SVR/TOR Warnings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90024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/>
              <a:t>1 Oct 2007, warnings changed</a:t>
            </a:r>
          </a:p>
        </p:txBody>
      </p:sp>
      <p:pic>
        <p:nvPicPr>
          <p:cNvPr id="4" name="Content Placeholder 3" descr="SBW-main2.jpg"/>
          <p:cNvPicPr>
            <a:picLocks noGrp="1" noChangeAspect="1"/>
          </p:cNvPicPr>
          <p:nvPr>
            <p:ph idx="1"/>
            <p:custDataLst>
              <p:tags r:id="rId3"/>
            </p:custDataLst>
          </p:nvPr>
        </p:nvPicPr>
        <p:blipFill>
          <a:blip r:embed="rId8" cstate="print"/>
          <a:stretch>
            <a:fillRect/>
          </a:stretch>
        </p:blipFill>
        <p:spPr>
          <a:xfrm>
            <a:off x="4724400" y="2281334"/>
            <a:ext cx="3352800" cy="3982305"/>
          </a:xfrm>
        </p:spPr>
      </p:pic>
      <p:pic>
        <p:nvPicPr>
          <p:cNvPr id="5" name="Picture 4" descr="SBW-main.jp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/>
          <a:stretch>
            <a:fillRect/>
          </a:stretch>
        </p:blipFill>
        <p:spPr>
          <a:xfrm>
            <a:off x="980977" y="2279622"/>
            <a:ext cx="3133823" cy="4044978"/>
          </a:xfrm>
          <a:prstGeom prst="rect">
            <a:avLst/>
          </a:prstGeom>
        </p:spPr>
      </p:pic>
      <p:sp>
        <p:nvSpPr>
          <p:cNvPr id="6" name="TextBox 5"/>
          <p:cNvSpPr txBox="1"/>
          <p:nvPr>
            <p:custDataLst>
              <p:tags r:id="rId5"/>
            </p:custDataLst>
          </p:nvPr>
        </p:nvSpPr>
        <p:spPr>
          <a:xfrm>
            <a:off x="1371600" y="1219201"/>
            <a:ext cx="6400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http://www.nws.noaa.gov/sbwarnings/</a:t>
            </a:r>
          </a:p>
          <a:p>
            <a:pPr algn="ctr"/>
            <a:endParaRPr lang="en-US" sz="2400" dirty="0"/>
          </a:p>
        </p:txBody>
      </p:sp>
      <p:sp>
        <p:nvSpPr>
          <p:cNvPr id="7" name="TextBox 6"/>
          <p:cNvSpPr txBox="1"/>
          <p:nvPr>
            <p:custDataLst>
              <p:tags r:id="rId6"/>
            </p:custDataLst>
          </p:nvPr>
        </p:nvSpPr>
        <p:spPr>
          <a:xfrm>
            <a:off x="1143000" y="1600200"/>
            <a:ext cx="701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“Storm-Based Warnings show the specific meteorological or hydrological threat area and </a:t>
            </a:r>
            <a:r>
              <a:rPr lang="en-US" dirty="0">
                <a:solidFill>
                  <a:srgbClr val="FFFF00"/>
                </a:solidFill>
              </a:rPr>
              <a:t>are not restricted to geopolitical boundaries</a:t>
            </a:r>
            <a:r>
              <a:rPr lang="en-US" dirty="0"/>
              <a:t>.”</a:t>
            </a:r>
          </a:p>
        </p:txBody>
      </p:sp>
    </p:spTree>
    <p:custDataLst>
      <p:tags r:id="rId1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BCAA8B9-D3DD-4579-A97A-67515EA3E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8000" dirty="0">
                <a:solidFill>
                  <a:srgbClr val="FFFF00"/>
                </a:solidFill>
                <a:latin typeface="Palace Script MT" panose="030303020206070C0B05" pitchFamily="66" charset="0"/>
              </a:rPr>
              <a:t>Precious Memories…</a:t>
            </a:r>
            <a:endParaRPr lang="en-US" sz="8000" dirty="0"/>
          </a:p>
        </p:txBody>
      </p:sp>
      <p:pic>
        <p:nvPicPr>
          <p:cNvPr id="6" name="Picture 5" descr="A group of people posing for the camera&#10;&#10;Description automatically generated">
            <a:extLst>
              <a:ext uri="{FF2B5EF4-FFF2-40B4-BE49-F238E27FC236}">
                <a16:creationId xmlns:a16="http://schemas.microsoft.com/office/drawing/2014/main" id="{60A2A4C3-B775-4633-8BCC-52C00FA7BF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17638"/>
            <a:ext cx="2733675" cy="3133725"/>
          </a:xfrm>
          <a:prstGeom prst="rect">
            <a:avLst/>
          </a:prstGeom>
        </p:spPr>
      </p:pic>
      <p:pic>
        <p:nvPicPr>
          <p:cNvPr id="8" name="Picture 7" descr="A person sitting at a table using a computer&#10;&#10;Description automatically generated">
            <a:extLst>
              <a:ext uri="{FF2B5EF4-FFF2-40B4-BE49-F238E27FC236}">
                <a16:creationId xmlns:a16="http://schemas.microsoft.com/office/drawing/2014/main" id="{780FE087-20F2-46EA-9E62-E2407F870D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7544" y="1417638"/>
            <a:ext cx="3838114" cy="2867025"/>
          </a:xfrm>
          <a:prstGeom prst="rect">
            <a:avLst/>
          </a:prstGeom>
        </p:spPr>
      </p:pic>
      <p:pic>
        <p:nvPicPr>
          <p:cNvPr id="10" name="Picture 9" descr="A couple of people that are standing in the grass&#10;&#10;Description automatically generated">
            <a:extLst>
              <a:ext uri="{FF2B5EF4-FFF2-40B4-BE49-F238E27FC236}">
                <a16:creationId xmlns:a16="http://schemas.microsoft.com/office/drawing/2014/main" id="{40031302-6781-43B6-8003-06AB2D20A8A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86" t="-232" r="23335" b="232"/>
          <a:stretch/>
        </p:blipFill>
        <p:spPr>
          <a:xfrm>
            <a:off x="5738127" y="3499371"/>
            <a:ext cx="3124200" cy="3133725"/>
          </a:xfrm>
          <a:prstGeom prst="rect">
            <a:avLst/>
          </a:prstGeom>
        </p:spPr>
      </p:pic>
      <p:pic>
        <p:nvPicPr>
          <p:cNvPr id="11" name="Content Placeholder 3">
            <a:extLst>
              <a:ext uri="{FF2B5EF4-FFF2-40B4-BE49-F238E27FC236}">
                <a16:creationId xmlns:a16="http://schemas.microsoft.com/office/drawing/2014/main" id="{BF689FD0-345C-4292-BB84-70A9D0886B3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3657599"/>
            <a:ext cx="3505200" cy="2975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7912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457200" y="1524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But what actually changed?</a:t>
            </a:r>
            <a:br>
              <a:rPr lang="en-US" dirty="0"/>
            </a:br>
            <a:r>
              <a:rPr lang="en-US" dirty="0"/>
              <a:t>NWS: Ignore the red, use the yellow</a:t>
            </a:r>
          </a:p>
        </p:txBody>
      </p:sp>
      <p:sp>
        <p:nvSpPr>
          <p:cNvPr id="4" name="TextBox 3"/>
          <p:cNvSpPr txBox="1"/>
          <p:nvPr>
            <p:custDataLst>
              <p:tags r:id="rId3"/>
            </p:custDataLst>
          </p:nvPr>
        </p:nvSpPr>
        <p:spPr>
          <a:xfrm>
            <a:off x="685800" y="1295401"/>
            <a:ext cx="7924800" cy="4952999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r>
              <a:rPr lang="en-US" sz="900" dirty="0">
                <a:latin typeface="Miriam Fixed" pitchFamily="49" charset="-79"/>
                <a:cs typeface="Miriam Fixed" pitchFamily="49" charset="-79"/>
              </a:rPr>
              <a:t>291 </a:t>
            </a:r>
          </a:p>
          <a:p>
            <a:r>
              <a:rPr lang="en-US" sz="900" dirty="0">
                <a:latin typeface="Miriam Fixed" pitchFamily="49" charset="-79"/>
                <a:cs typeface="Miriam Fixed" pitchFamily="49" charset="-79"/>
              </a:rPr>
              <a:t>WUUS53 KDMX 182302</a:t>
            </a:r>
          </a:p>
          <a:p>
            <a:r>
              <a:rPr lang="en-US" sz="900" dirty="0">
                <a:latin typeface="Miriam Fixed" pitchFamily="49" charset="-79"/>
                <a:cs typeface="Miriam Fixed" pitchFamily="49" charset="-79"/>
              </a:rPr>
              <a:t>SVRDMX</a:t>
            </a:r>
          </a:p>
          <a:p>
            <a:r>
              <a:rPr lang="en-US" sz="900" dirty="0">
                <a:solidFill>
                  <a:srgbClr val="FF0000"/>
                </a:solidFill>
                <a:latin typeface="Miriam Fixed" pitchFamily="49" charset="-79"/>
                <a:cs typeface="Miriam Fixed" pitchFamily="49" charset="-79"/>
              </a:rPr>
              <a:t>IAC007-117-125-135-181</a:t>
            </a:r>
            <a:r>
              <a:rPr lang="en-US" sz="900" dirty="0">
                <a:latin typeface="Miriam Fixed" pitchFamily="49" charset="-79"/>
                <a:cs typeface="Miriam Fixed" pitchFamily="49" charset="-79"/>
              </a:rPr>
              <a:t>-182345-</a:t>
            </a:r>
          </a:p>
          <a:p>
            <a:r>
              <a:rPr lang="en-US" sz="900" dirty="0">
                <a:latin typeface="Miriam Fixed" pitchFamily="49" charset="-79"/>
                <a:cs typeface="Miriam Fixed" pitchFamily="49" charset="-79"/>
              </a:rPr>
              <a:t>/O.NEW.KDMX.SV.W.0171.100618T2302Z-100618T2345Z/</a:t>
            </a:r>
          </a:p>
          <a:p>
            <a:endParaRPr lang="en-US" sz="900" dirty="0">
              <a:latin typeface="Miriam Fixed" pitchFamily="49" charset="-79"/>
              <a:cs typeface="Miriam Fixed" pitchFamily="49" charset="-79"/>
            </a:endParaRPr>
          </a:p>
          <a:p>
            <a:r>
              <a:rPr lang="en-US" sz="900" dirty="0">
                <a:latin typeface="Miriam Fixed" pitchFamily="49" charset="-79"/>
                <a:cs typeface="Miriam Fixed" pitchFamily="49" charset="-79"/>
              </a:rPr>
              <a:t>BULLETIN - IMMEDIATE BROADCAST REQUESTED</a:t>
            </a:r>
          </a:p>
          <a:p>
            <a:r>
              <a:rPr lang="en-US" sz="900" dirty="0">
                <a:latin typeface="Miriam Fixed" pitchFamily="49" charset="-79"/>
                <a:cs typeface="Miriam Fixed" pitchFamily="49" charset="-79"/>
              </a:rPr>
              <a:t>SEVERE THUNDERSTORM WARNING</a:t>
            </a:r>
          </a:p>
          <a:p>
            <a:r>
              <a:rPr lang="en-US" sz="900" dirty="0">
                <a:latin typeface="Miriam Fixed" pitchFamily="49" charset="-79"/>
                <a:cs typeface="Miriam Fixed" pitchFamily="49" charset="-79"/>
              </a:rPr>
              <a:t>NATIONAL WEATHER SERVICE DES MOINES IA</a:t>
            </a:r>
          </a:p>
          <a:p>
            <a:r>
              <a:rPr lang="en-US" sz="900" dirty="0">
                <a:latin typeface="Miriam Fixed" pitchFamily="49" charset="-79"/>
                <a:cs typeface="Miriam Fixed" pitchFamily="49" charset="-79"/>
              </a:rPr>
              <a:t>602 PM CDT FRI JUN 18 2010</a:t>
            </a:r>
          </a:p>
          <a:p>
            <a:endParaRPr lang="en-US" sz="900" dirty="0">
              <a:latin typeface="Miriam Fixed" pitchFamily="49" charset="-79"/>
              <a:cs typeface="Miriam Fixed" pitchFamily="49" charset="-79"/>
            </a:endParaRPr>
          </a:p>
          <a:p>
            <a:r>
              <a:rPr lang="en-US" sz="900" dirty="0">
                <a:latin typeface="Miriam Fixed" pitchFamily="49" charset="-79"/>
                <a:cs typeface="Miriam Fixed" pitchFamily="49" charset="-79"/>
              </a:rPr>
              <a:t>THE NATIONAL WEATHER SERVICE IN DES MOINES HAS ISSUED A</a:t>
            </a:r>
          </a:p>
          <a:p>
            <a:endParaRPr lang="en-US" sz="900" dirty="0">
              <a:latin typeface="Miriam Fixed" pitchFamily="49" charset="-79"/>
              <a:cs typeface="Miriam Fixed" pitchFamily="49" charset="-79"/>
            </a:endParaRPr>
          </a:p>
          <a:p>
            <a:r>
              <a:rPr lang="en-US" sz="900" dirty="0">
                <a:solidFill>
                  <a:srgbClr val="FFFF00"/>
                </a:solidFill>
                <a:latin typeface="Miriam Fixed" pitchFamily="49" charset="-79"/>
                <a:cs typeface="Miriam Fixed" pitchFamily="49" charset="-79"/>
              </a:rPr>
              <a:t>*</a:t>
            </a:r>
            <a:r>
              <a:rPr lang="en-US" sz="900" dirty="0">
                <a:solidFill>
                  <a:srgbClr val="FF0000"/>
                </a:solidFill>
                <a:latin typeface="Miriam Fixed" pitchFamily="49" charset="-79"/>
                <a:cs typeface="Miriam Fixed" pitchFamily="49" charset="-79"/>
              </a:rPr>
              <a:t> SEVERE THUNDERSTORM WARNING FOR...</a:t>
            </a:r>
          </a:p>
          <a:p>
            <a:r>
              <a:rPr lang="en-US" sz="900" dirty="0">
                <a:solidFill>
                  <a:srgbClr val="FF0000"/>
                </a:solidFill>
                <a:latin typeface="Miriam Fixed" pitchFamily="49" charset="-79"/>
                <a:cs typeface="Miriam Fixed" pitchFamily="49" charset="-79"/>
              </a:rPr>
              <a:t>  NORTHWESTERN APPANOOSE COUNTY IN SOUTH CENTRAL IOWA...</a:t>
            </a:r>
          </a:p>
          <a:p>
            <a:r>
              <a:rPr lang="en-US" sz="900" dirty="0">
                <a:solidFill>
                  <a:srgbClr val="FF0000"/>
                </a:solidFill>
                <a:latin typeface="Miriam Fixed" pitchFamily="49" charset="-79"/>
                <a:cs typeface="Miriam Fixed" pitchFamily="49" charset="-79"/>
              </a:rPr>
              <a:t>  NORTHEASTERN LUCAS COUNTY IN SOUTH CENTRAL IOWA...</a:t>
            </a:r>
          </a:p>
          <a:p>
            <a:r>
              <a:rPr lang="en-US" sz="900" dirty="0">
                <a:solidFill>
                  <a:srgbClr val="FF0000"/>
                </a:solidFill>
                <a:latin typeface="Miriam Fixed" pitchFamily="49" charset="-79"/>
                <a:cs typeface="Miriam Fixed" pitchFamily="49" charset="-79"/>
              </a:rPr>
              <a:t>  SOUTHWESTERN MARION COUNTY IN SOUTH CENTRAL IOWA...</a:t>
            </a:r>
          </a:p>
          <a:p>
            <a:r>
              <a:rPr lang="en-US" sz="900" dirty="0">
                <a:solidFill>
                  <a:srgbClr val="FF0000"/>
                </a:solidFill>
                <a:latin typeface="Miriam Fixed" pitchFamily="49" charset="-79"/>
                <a:cs typeface="Miriam Fixed" pitchFamily="49" charset="-79"/>
              </a:rPr>
              <a:t>  MONROE COUNTY IN SOUTH CENTRAL IOWA...</a:t>
            </a:r>
          </a:p>
          <a:p>
            <a:r>
              <a:rPr lang="en-US" sz="900" dirty="0">
                <a:solidFill>
                  <a:srgbClr val="FF0000"/>
                </a:solidFill>
                <a:latin typeface="Miriam Fixed" pitchFamily="49" charset="-79"/>
                <a:cs typeface="Miriam Fixed" pitchFamily="49" charset="-79"/>
              </a:rPr>
              <a:t>  SOUTHEASTERN WARREN COUNTY IN SOUTH CENTRAL IOWA...</a:t>
            </a:r>
          </a:p>
          <a:p>
            <a:endParaRPr lang="en-US" sz="900" dirty="0">
              <a:latin typeface="Miriam Fixed" pitchFamily="49" charset="-79"/>
              <a:cs typeface="Miriam Fixed" pitchFamily="49" charset="-79"/>
            </a:endParaRPr>
          </a:p>
          <a:p>
            <a:r>
              <a:rPr lang="en-US" sz="900" dirty="0">
                <a:latin typeface="Miriam Fixed" pitchFamily="49" charset="-79"/>
                <a:cs typeface="Miriam Fixed" pitchFamily="49" charset="-79"/>
              </a:rPr>
              <a:t>* UNTIL 645 PM CDT</a:t>
            </a:r>
          </a:p>
          <a:p>
            <a:endParaRPr lang="en-US" sz="900" dirty="0">
              <a:latin typeface="Miriam Fixed" pitchFamily="49" charset="-79"/>
              <a:cs typeface="Miriam Fixed" pitchFamily="49" charset="-79"/>
            </a:endParaRPr>
          </a:p>
          <a:p>
            <a:r>
              <a:rPr lang="en-US" sz="900" dirty="0">
                <a:latin typeface="Miriam Fixed" pitchFamily="49" charset="-79"/>
                <a:cs typeface="Miriam Fixed" pitchFamily="49" charset="-79"/>
              </a:rPr>
              <a:t>* AT 600 PM CDT...NATIONAL WEATHER SERVICE DOPPLER RADAR INDICATED A</a:t>
            </a:r>
          </a:p>
          <a:p>
            <a:r>
              <a:rPr lang="en-US" sz="900" dirty="0">
                <a:latin typeface="Miriam Fixed" pitchFamily="49" charset="-79"/>
                <a:cs typeface="Miriam Fixed" pitchFamily="49" charset="-79"/>
              </a:rPr>
              <a:t>  SEVERE THUNDERSTORM CAPABLE OF PRODUCING GOLF BALL SIZE HAIL...AND</a:t>
            </a:r>
          </a:p>
          <a:p>
            <a:r>
              <a:rPr lang="en-US" sz="900" dirty="0">
                <a:latin typeface="Miriam Fixed" pitchFamily="49" charset="-79"/>
                <a:cs typeface="Miriam Fixed" pitchFamily="49" charset="-79"/>
              </a:rPr>
              <a:t>  DAMAGING WINDS IN EXCESS OF 60 MPH.  THIS STORM WAS LOCATED 10</a:t>
            </a:r>
          </a:p>
          <a:p>
            <a:r>
              <a:rPr lang="en-US" sz="900" dirty="0">
                <a:latin typeface="Miriam Fixed" pitchFamily="49" charset="-79"/>
                <a:cs typeface="Miriam Fixed" pitchFamily="49" charset="-79"/>
              </a:rPr>
              <a:t>  MILES NORTHEAST OF CHARITON...OR 36 MILES SOUTHEAST OF DES</a:t>
            </a:r>
          </a:p>
          <a:p>
            <a:r>
              <a:rPr lang="en-US" sz="900" dirty="0">
                <a:latin typeface="Miriam Fixed" pitchFamily="49" charset="-79"/>
                <a:cs typeface="Miriam Fixed" pitchFamily="49" charset="-79"/>
              </a:rPr>
              <a:t>  MOINES...AND MOVING SOUTHEAST AT 30 MPH.</a:t>
            </a:r>
          </a:p>
          <a:p>
            <a:endParaRPr lang="en-US" sz="900" dirty="0">
              <a:latin typeface="Miriam Fixed" pitchFamily="49" charset="-79"/>
              <a:cs typeface="Miriam Fixed" pitchFamily="49" charset="-79"/>
            </a:endParaRPr>
          </a:p>
          <a:p>
            <a:r>
              <a:rPr lang="en-US" sz="900" dirty="0">
                <a:latin typeface="Miriam Fixed" pitchFamily="49" charset="-79"/>
                <a:cs typeface="Miriam Fixed" pitchFamily="49" charset="-79"/>
              </a:rPr>
              <a:t>* LOCATIONS IMPACTED INCLUDE...</a:t>
            </a:r>
          </a:p>
          <a:p>
            <a:r>
              <a:rPr lang="en-US" sz="900" dirty="0">
                <a:latin typeface="Miriam Fixed" pitchFamily="49" charset="-79"/>
                <a:cs typeface="Miriam Fixed" pitchFamily="49" charset="-79"/>
              </a:rPr>
              <a:t>  ALBIA...RUSSELL...MELROSE AND LOVILIA.</a:t>
            </a:r>
          </a:p>
          <a:p>
            <a:endParaRPr lang="en-US" sz="900" dirty="0">
              <a:latin typeface="Miriam Fixed" pitchFamily="49" charset="-79"/>
              <a:cs typeface="Miriam Fixed" pitchFamily="49" charset="-79"/>
            </a:endParaRPr>
          </a:p>
          <a:p>
            <a:r>
              <a:rPr lang="en-US" sz="900" dirty="0">
                <a:latin typeface="Miriam Fixed" pitchFamily="49" charset="-79"/>
                <a:cs typeface="Miriam Fixed" pitchFamily="49" charset="-79"/>
              </a:rPr>
              <a:t>PRECAUTIONARY/PREPAREDNESS ACTIONS...</a:t>
            </a:r>
          </a:p>
          <a:p>
            <a:endParaRPr lang="en-US" sz="900" dirty="0">
              <a:latin typeface="Miriam Fixed" pitchFamily="49" charset="-79"/>
              <a:cs typeface="Miriam Fixed" pitchFamily="49" charset="-79"/>
            </a:endParaRPr>
          </a:p>
          <a:p>
            <a:r>
              <a:rPr lang="en-US" sz="900" dirty="0">
                <a:latin typeface="Miriam Fixed" pitchFamily="49" charset="-79"/>
                <a:cs typeface="Miriam Fixed" pitchFamily="49" charset="-79"/>
              </a:rPr>
              <a:t>MOVE TO AN INTERIOR ROOM AND STAY AWAY FROM WINDOWS. IF YOU ARE IN A</a:t>
            </a:r>
          </a:p>
          <a:p>
            <a:r>
              <a:rPr lang="en-US" sz="900" dirty="0">
                <a:latin typeface="Miriam Fixed" pitchFamily="49" charset="-79"/>
                <a:cs typeface="Miriam Fixed" pitchFamily="49" charset="-79"/>
              </a:rPr>
              <a:t>MOBILE HOME...GET OUT NOW...AND SEEK SHELTER IN A REINFORCED</a:t>
            </a:r>
          </a:p>
          <a:p>
            <a:r>
              <a:rPr lang="en-US" sz="900" dirty="0">
                <a:latin typeface="Miriam Fixed" pitchFamily="49" charset="-79"/>
                <a:cs typeface="Miriam Fixed" pitchFamily="49" charset="-79"/>
              </a:rPr>
              <a:t>BUILDING.</a:t>
            </a:r>
          </a:p>
          <a:p>
            <a:endParaRPr lang="en-US" sz="900" dirty="0">
              <a:latin typeface="Miriam Fixed" pitchFamily="49" charset="-79"/>
              <a:cs typeface="Miriam Fixed" pitchFamily="49" charset="-79"/>
            </a:endParaRPr>
          </a:p>
          <a:p>
            <a:r>
              <a:rPr lang="en-US" sz="900" dirty="0">
                <a:latin typeface="Miriam Fixed" pitchFamily="49" charset="-79"/>
                <a:cs typeface="Miriam Fixed" pitchFamily="49" charset="-79"/>
              </a:rPr>
              <a:t>A TORNADO WATCH REMAINS IN EFFECT FOR THE WARNED AREA. SEVERE</a:t>
            </a:r>
          </a:p>
          <a:p>
            <a:r>
              <a:rPr lang="en-US" sz="900" dirty="0">
                <a:latin typeface="Miriam Fixed" pitchFamily="49" charset="-79"/>
                <a:cs typeface="Miriam Fixed" pitchFamily="49" charset="-79"/>
              </a:rPr>
              <a:t>THUNDERSTORMS CAN PRODUCE TORNADOES WITH LITTLE OR NO WARNING. IF A</a:t>
            </a:r>
          </a:p>
          <a:p>
            <a:r>
              <a:rPr lang="en-US" sz="900" dirty="0">
                <a:latin typeface="Miriam Fixed" pitchFamily="49" charset="-79"/>
                <a:cs typeface="Miriam Fixed" pitchFamily="49" charset="-79"/>
              </a:rPr>
              <a:t>TORNADO IS SPOTTED...IMMEDIATELY MOVE TO THE BASEMENT OR SMALL</a:t>
            </a:r>
          </a:p>
          <a:p>
            <a:r>
              <a:rPr lang="en-US" sz="900" dirty="0">
                <a:latin typeface="Miriam Fixed" pitchFamily="49" charset="-79"/>
                <a:cs typeface="Miriam Fixed" pitchFamily="49" charset="-79"/>
              </a:rPr>
              <a:t>INTERIOR ROOM OF A REINFORCED BUILDING.</a:t>
            </a:r>
          </a:p>
          <a:p>
            <a:endParaRPr lang="en-US" sz="900" dirty="0">
              <a:latin typeface="Miriam Fixed" pitchFamily="49" charset="-79"/>
              <a:cs typeface="Miriam Fixed" pitchFamily="49" charset="-79"/>
            </a:endParaRPr>
          </a:p>
          <a:p>
            <a:r>
              <a:rPr lang="en-US" sz="900" dirty="0">
                <a:latin typeface="Miriam Fixed" pitchFamily="49" charset="-79"/>
                <a:cs typeface="Miriam Fixed" pitchFamily="49" charset="-79"/>
              </a:rPr>
              <a:t>TORRENTIAL RAINFALL IS ALSO OCCURRING WITH THIS STORM...AND MAY LEAD</a:t>
            </a:r>
          </a:p>
          <a:p>
            <a:r>
              <a:rPr lang="en-US" sz="900" dirty="0">
                <a:latin typeface="Miriam Fixed" pitchFamily="49" charset="-79"/>
                <a:cs typeface="Miriam Fixed" pitchFamily="49" charset="-79"/>
              </a:rPr>
              <a:t>TO FLASH FLOODING. DO NOT DRIVE YOUR VEHICLE THROUGH FLOODED</a:t>
            </a:r>
          </a:p>
          <a:p>
            <a:r>
              <a:rPr lang="en-US" sz="900" dirty="0">
                <a:latin typeface="Miriam Fixed" pitchFamily="49" charset="-79"/>
                <a:cs typeface="Miriam Fixed" pitchFamily="49" charset="-79"/>
              </a:rPr>
              <a:t>ROADWAYS. TURN AROND DON'T DROWN.</a:t>
            </a:r>
          </a:p>
          <a:p>
            <a:endParaRPr lang="en-US" sz="900" dirty="0">
              <a:latin typeface="Miriam Fixed" pitchFamily="49" charset="-79"/>
              <a:cs typeface="Miriam Fixed" pitchFamily="49" charset="-79"/>
            </a:endParaRPr>
          </a:p>
          <a:p>
            <a:r>
              <a:rPr lang="en-US" sz="900" dirty="0">
                <a:latin typeface="Miriam Fixed" pitchFamily="49" charset="-79"/>
                <a:cs typeface="Miriam Fixed" pitchFamily="49" charset="-79"/>
              </a:rPr>
              <a:t>&amp;&amp;</a:t>
            </a:r>
          </a:p>
          <a:p>
            <a:endParaRPr lang="en-US" sz="900" dirty="0">
              <a:latin typeface="Miriam Fixed" pitchFamily="49" charset="-79"/>
              <a:cs typeface="Miriam Fixed" pitchFamily="49" charset="-79"/>
            </a:endParaRPr>
          </a:p>
          <a:p>
            <a:r>
              <a:rPr lang="en-US" sz="900" dirty="0">
                <a:solidFill>
                  <a:srgbClr val="FFFF00"/>
                </a:solidFill>
                <a:latin typeface="Miriam Fixed" pitchFamily="49" charset="-79"/>
                <a:cs typeface="Miriam Fixed" pitchFamily="49" charset="-79"/>
              </a:rPr>
              <a:t>LAT...LON 4089 9310 4090 9310 4090 9313 4112 9357</a:t>
            </a:r>
          </a:p>
          <a:p>
            <a:r>
              <a:rPr lang="en-US" sz="900" dirty="0">
                <a:solidFill>
                  <a:srgbClr val="FFFF00"/>
                </a:solidFill>
                <a:latin typeface="Miriam Fixed" pitchFamily="49" charset="-79"/>
                <a:cs typeface="Miriam Fixed" pitchFamily="49" charset="-79"/>
              </a:rPr>
              <a:t>      4116 9357 4116 9358 4135 9335 4105 9272</a:t>
            </a:r>
          </a:p>
          <a:p>
            <a:r>
              <a:rPr lang="en-US" sz="900" dirty="0">
                <a:solidFill>
                  <a:srgbClr val="FFFF00"/>
                </a:solidFill>
                <a:latin typeface="Miriam Fixed" pitchFamily="49" charset="-79"/>
                <a:cs typeface="Miriam Fixed" pitchFamily="49" charset="-79"/>
              </a:rPr>
              <a:t>      4084 9301</a:t>
            </a:r>
          </a:p>
          <a:p>
            <a:r>
              <a:rPr lang="en-US" sz="900" dirty="0">
                <a:latin typeface="Miriam Fixed" pitchFamily="49" charset="-79"/>
                <a:cs typeface="Miriam Fixed" pitchFamily="49" charset="-79"/>
              </a:rPr>
              <a:t>TIME...MOT...LOC 2302Z 300DEG 28KT 4114 9321</a:t>
            </a:r>
          </a:p>
          <a:p>
            <a:r>
              <a:rPr lang="en-US" sz="900" dirty="0">
                <a:latin typeface="Miriam Fixed" pitchFamily="49" charset="-79"/>
                <a:cs typeface="Miriam Fixed" pitchFamily="49" charset="-79"/>
              </a:rPr>
              <a:t>WIND...HAIL 60MPH 1.75IN</a:t>
            </a:r>
          </a:p>
          <a:p>
            <a:endParaRPr lang="en-US" sz="900" dirty="0">
              <a:latin typeface="Miriam Fixed" pitchFamily="49" charset="-79"/>
              <a:cs typeface="Miriam Fixed" pitchFamily="49" charset="-79"/>
            </a:endParaRPr>
          </a:p>
          <a:p>
            <a:r>
              <a:rPr lang="en-US" sz="900" dirty="0">
                <a:latin typeface="Miriam Fixed" pitchFamily="49" charset="-79"/>
                <a:cs typeface="Miriam Fixed" pitchFamily="49" charset="-79"/>
              </a:rPr>
              <a:t>$$</a:t>
            </a:r>
          </a:p>
          <a:p>
            <a:endParaRPr lang="en-US" sz="900" dirty="0">
              <a:latin typeface="Miriam Fixed" pitchFamily="49" charset="-79"/>
              <a:cs typeface="Miriam Fixed" pitchFamily="49" charset="-79"/>
            </a:endParaRPr>
          </a:p>
          <a:p>
            <a:r>
              <a:rPr lang="en-US" sz="900" dirty="0">
                <a:latin typeface="Miriam Fixed" pitchFamily="49" charset="-79"/>
                <a:cs typeface="Miriam Fixed" pitchFamily="49" charset="-79"/>
              </a:rPr>
              <a:t>SMALL</a:t>
            </a:r>
          </a:p>
        </p:txBody>
      </p:sp>
      <p:sp>
        <p:nvSpPr>
          <p:cNvPr id="3" name="Left Arrow 2"/>
          <p:cNvSpPr/>
          <p:nvPr>
            <p:custDataLst>
              <p:tags r:id="rId4"/>
            </p:custDataLst>
          </p:nvPr>
        </p:nvSpPr>
        <p:spPr>
          <a:xfrm>
            <a:off x="8077200" y="4267200"/>
            <a:ext cx="800100" cy="1066800"/>
          </a:xfrm>
          <a:prstGeom prst="lef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Left Arrow 5"/>
          <p:cNvSpPr/>
          <p:nvPr>
            <p:custDataLst>
              <p:tags r:id="rId5"/>
            </p:custDataLst>
          </p:nvPr>
        </p:nvSpPr>
        <p:spPr>
          <a:xfrm flipH="1">
            <a:off x="152400" y="3002280"/>
            <a:ext cx="533400" cy="1066800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</a:endParaRPr>
          </a:p>
        </p:txBody>
      </p:sp>
      <p:sp>
        <p:nvSpPr>
          <p:cNvPr id="7" name="Left Arrow 6"/>
          <p:cNvSpPr/>
          <p:nvPr>
            <p:custDataLst>
              <p:tags r:id="rId6"/>
            </p:custDataLst>
          </p:nvPr>
        </p:nvSpPr>
        <p:spPr>
          <a:xfrm flipH="1">
            <a:off x="152400" y="1295400"/>
            <a:ext cx="533400" cy="1066800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457859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These aren’t the polygons you’re looking for</a:t>
            </a:r>
          </a:p>
        </p:txBody>
      </p:sp>
      <p:pic>
        <p:nvPicPr>
          <p:cNvPr id="3" name="Picture 2" descr="jedimind.jp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/>
          <a:stretch>
            <a:fillRect/>
          </a:stretch>
        </p:blipFill>
        <p:spPr>
          <a:xfrm>
            <a:off x="685800" y="2057400"/>
            <a:ext cx="3503449" cy="3048000"/>
          </a:xfrm>
          <a:prstGeom prst="rect">
            <a:avLst/>
          </a:prstGeom>
        </p:spPr>
      </p:pic>
      <p:pic>
        <p:nvPicPr>
          <p:cNvPr id="4" name="Picture 3" descr="lox-to-1-2009.pn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/>
          <a:stretch>
            <a:fillRect/>
          </a:stretch>
        </p:blipFill>
        <p:spPr>
          <a:xfrm>
            <a:off x="4191000" y="1524000"/>
            <a:ext cx="2090497" cy="2133600"/>
          </a:xfrm>
          <a:prstGeom prst="rect">
            <a:avLst/>
          </a:prstGeom>
        </p:spPr>
      </p:pic>
      <p:pic>
        <p:nvPicPr>
          <p:cNvPr id="5" name="Picture 4" descr="oun.pn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 cstate="print"/>
          <a:stretch>
            <a:fillRect/>
          </a:stretch>
        </p:blipFill>
        <p:spPr>
          <a:xfrm>
            <a:off x="6310532" y="1384494"/>
            <a:ext cx="2324766" cy="2273105"/>
          </a:xfrm>
          <a:prstGeom prst="rect">
            <a:avLst/>
          </a:prstGeom>
        </p:spPr>
      </p:pic>
      <p:pic>
        <p:nvPicPr>
          <p:cNvPr id="7" name="Picture 6" descr="bis.pn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2" cstate="print"/>
          <a:stretch>
            <a:fillRect/>
          </a:stretch>
        </p:blipFill>
        <p:spPr>
          <a:xfrm>
            <a:off x="4267200" y="3810000"/>
            <a:ext cx="4642338" cy="2438400"/>
          </a:xfrm>
          <a:prstGeom prst="rect">
            <a:avLst/>
          </a:prstGeom>
        </p:spPr>
      </p:pic>
      <p:sp>
        <p:nvSpPr>
          <p:cNvPr id="8" name="TextBox 7"/>
          <p:cNvSpPr txBox="1"/>
          <p:nvPr>
            <p:custDataLst>
              <p:tags r:id="rId7"/>
            </p:custDataLst>
          </p:nvPr>
        </p:nvSpPr>
        <p:spPr>
          <a:xfrm>
            <a:off x="1219200" y="5410200"/>
            <a:ext cx="28115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(Maryland == 26,000 sq km)</a:t>
            </a:r>
          </a:p>
        </p:txBody>
      </p:sp>
    </p:spTree>
    <p:custDataLst>
      <p:tags r:id="rId1"/>
    </p:custData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457200" y="29718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Oh </a:t>
            </a:r>
            <a:r>
              <a:rPr lang="en-US" dirty="0" err="1"/>
              <a:t>daryl</a:t>
            </a:r>
            <a:r>
              <a:rPr lang="en-US" dirty="0"/>
              <a:t>, you and your </a:t>
            </a:r>
            <a:br>
              <a:rPr lang="en-US" dirty="0"/>
            </a:br>
            <a:r>
              <a:rPr lang="en-US" dirty="0"/>
              <a:t>1% type academic friends always</a:t>
            </a:r>
            <a:br>
              <a:rPr lang="en-US" dirty="0"/>
            </a:br>
            <a:r>
              <a:rPr lang="en-US" dirty="0"/>
              <a:t>focused on the outliers….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So another altruism:</a:t>
            </a:r>
            <a:br>
              <a:rPr lang="en-US" dirty="0"/>
            </a:br>
            <a:br>
              <a:rPr lang="en-US" dirty="0"/>
            </a:br>
            <a:r>
              <a:rPr lang="en-US" dirty="0">
                <a:solidFill>
                  <a:srgbClr val="FFFF00"/>
                </a:solidFill>
              </a:rPr>
              <a:t>If less than 50% of warnings are “storm based”, can the program still keep its name?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808028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381000" y="274638"/>
            <a:ext cx="8305800" cy="2011362"/>
          </a:xfrm>
        </p:spPr>
        <p:txBody>
          <a:bodyPr>
            <a:normAutofit fontScale="90000"/>
          </a:bodyPr>
          <a:lstStyle/>
          <a:p>
            <a:r>
              <a:rPr lang="en-US" dirty="0"/>
              <a:t>Quiz Question #1</a:t>
            </a:r>
            <a:br>
              <a:rPr lang="en-US" dirty="0"/>
            </a:br>
            <a:r>
              <a:rPr lang="en-US" dirty="0"/>
              <a:t>How do you cancel a portion of the warning?</a:t>
            </a:r>
          </a:p>
        </p:txBody>
      </p:sp>
      <p:sp>
        <p:nvSpPr>
          <p:cNvPr id="3" name="TextBox 2"/>
          <p:cNvSpPr txBox="1"/>
          <p:nvPr>
            <p:custDataLst>
              <p:tags r:id="rId3"/>
            </p:custDataLst>
          </p:nvPr>
        </p:nvSpPr>
        <p:spPr>
          <a:xfrm>
            <a:off x="381000" y="2291861"/>
            <a:ext cx="8382000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Answer: Cancel one of the counties in the warning!</a:t>
            </a:r>
          </a:p>
          <a:p>
            <a:endParaRPr lang="en-US" sz="2800" dirty="0">
              <a:solidFill>
                <a:srgbClr val="FFFF00"/>
              </a:solidFill>
            </a:endParaRPr>
          </a:p>
          <a:p>
            <a:r>
              <a:rPr lang="en-US" dirty="0"/>
              <a:t>IAC181-182341-</a:t>
            </a:r>
          </a:p>
          <a:p>
            <a:r>
              <a:rPr lang="en-US" dirty="0"/>
              <a:t>/O.CAN.KDMX.SV.W.0171.000000T0000Z-100618T2345Z/</a:t>
            </a:r>
          </a:p>
          <a:p>
            <a:endParaRPr lang="en-US" dirty="0"/>
          </a:p>
          <a:p>
            <a:r>
              <a:rPr lang="en-US" dirty="0"/>
              <a:t>...THE SEVERE THUNDERSTORM WARNING FOR SOUTHEASTERN WARREN COUNTY IS</a:t>
            </a:r>
          </a:p>
          <a:p>
            <a:r>
              <a:rPr lang="en-US" dirty="0"/>
              <a:t>CANCELLED...</a:t>
            </a:r>
          </a:p>
          <a:p>
            <a:endParaRPr lang="en-US" sz="2800" dirty="0"/>
          </a:p>
          <a:p>
            <a:r>
              <a:rPr lang="en-US" sz="1600" dirty="0"/>
              <a:t>IAC007-117-125-135-182345-</a:t>
            </a:r>
          </a:p>
          <a:p>
            <a:r>
              <a:rPr lang="en-US" sz="1600" dirty="0"/>
              <a:t>/O.CON.KDMX.SV.W.0171.000000T0000Z-100618T2345Z/</a:t>
            </a:r>
          </a:p>
          <a:p>
            <a:endParaRPr lang="en-US" sz="1600" dirty="0"/>
          </a:p>
          <a:p>
            <a:r>
              <a:rPr lang="en-US" sz="1600" dirty="0"/>
              <a:t>...A SEVERE THUNDERSTORM WARNING REMAINS IN EFFECT FOR SOUTHWESTERN</a:t>
            </a:r>
          </a:p>
          <a:p>
            <a:r>
              <a:rPr lang="en-US" sz="1600" dirty="0"/>
              <a:t>MARION...MONROE...EASTERN LUCAS AND NORTHWESTERN APPANOOSE COUNTIES</a:t>
            </a:r>
          </a:p>
          <a:p>
            <a:r>
              <a:rPr lang="en-US" sz="1600" dirty="0"/>
              <a:t>UNTIL 645 PM CDT...</a:t>
            </a:r>
          </a:p>
          <a:p>
            <a:endParaRPr lang="en-US" sz="1600" dirty="0">
              <a:solidFill>
                <a:srgbClr val="FFFF00"/>
              </a:solidFill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457200" y="2057400"/>
            <a:ext cx="8305800" cy="2011362"/>
          </a:xfrm>
        </p:spPr>
        <p:txBody>
          <a:bodyPr>
            <a:normAutofit/>
          </a:bodyPr>
          <a:lstStyle/>
          <a:p>
            <a:r>
              <a:rPr lang="en-US" dirty="0"/>
              <a:t>Quiz Question #2</a:t>
            </a:r>
            <a:br>
              <a:rPr lang="en-US" dirty="0"/>
            </a:br>
            <a:r>
              <a:rPr lang="en-US" dirty="0"/>
              <a:t>What’s wrong with this picture?</a:t>
            </a:r>
          </a:p>
        </p:txBody>
      </p:sp>
    </p:spTree>
    <p:custDataLst>
      <p:tags r:id="rId1"/>
    </p:custData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Bah, that is Fort Worth,</a:t>
            </a:r>
            <a:br>
              <a:rPr lang="en-US" dirty="0"/>
            </a:br>
            <a:r>
              <a:rPr lang="en-US" sz="4000" dirty="0"/>
              <a:t>we are </a:t>
            </a:r>
            <a:r>
              <a:rPr lang="en-US" sz="4000" dirty="0" err="1"/>
              <a:t>fricken</a:t>
            </a:r>
            <a:r>
              <a:rPr lang="en-US" sz="4000" dirty="0"/>
              <a:t> Des Moines</a:t>
            </a:r>
          </a:p>
        </p:txBody>
      </p:sp>
      <p:pic>
        <p:nvPicPr>
          <p:cNvPr id="9" name="Picture 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209800"/>
            <a:ext cx="3644900" cy="36449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5204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2058614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514817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BCAA8B9-D3DD-4579-A97A-67515EA3E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8000" dirty="0">
                <a:solidFill>
                  <a:srgbClr val="FFFF00"/>
                </a:solidFill>
                <a:latin typeface="Palace Script MT" panose="030303020206070C0B05" pitchFamily="66" charset="0"/>
              </a:rPr>
              <a:t>Time for Airing of Grievances</a:t>
            </a:r>
            <a:endParaRPr lang="en-US" sz="8000" dirty="0"/>
          </a:p>
        </p:txBody>
      </p:sp>
      <p:pic>
        <p:nvPicPr>
          <p:cNvPr id="7" name="Content Placeholder 6" descr="A person standing in a room&#10;&#10;Description automatically generated">
            <a:extLst>
              <a:ext uri="{FF2B5EF4-FFF2-40B4-BE49-F238E27FC236}">
                <a16:creationId xmlns:a16="http://schemas.microsoft.com/office/drawing/2014/main" id="{A58E9846-8636-401D-8FD9-125BC0751A4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699718"/>
            <a:ext cx="4038600" cy="2326927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BB5AA0-1CDA-475F-8FDE-D073393DB99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I’ve been keeping track of which of you have been voting “bad” on my IEM Daily Feature.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7A21E23-B5A2-4108-AEB1-13207B65ECC8}"/>
              </a:ext>
            </a:extLst>
          </p:cNvPr>
          <p:cNvSpPr txBox="1"/>
          <p:nvPr/>
        </p:nvSpPr>
        <p:spPr>
          <a:xfrm>
            <a:off x="457200" y="5026645"/>
            <a:ext cx="2479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https://festivusweb.com</a:t>
            </a:r>
          </a:p>
        </p:txBody>
      </p:sp>
    </p:spTree>
    <p:extLst>
      <p:ext uri="{BB962C8B-B14F-4D97-AF65-F5344CB8AC3E}">
        <p14:creationId xmlns:p14="http://schemas.microsoft.com/office/powerpoint/2010/main" val="276524136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8212412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183826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228600" y="274638"/>
            <a:ext cx="86868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1 Oct 2007 – 15 Mar 2019:</a:t>
            </a:r>
            <a:br>
              <a:rPr lang="en-US" dirty="0"/>
            </a:br>
            <a:r>
              <a:rPr lang="en-US" dirty="0"/>
              <a:t>Number of Polygon Vertices (SVR+TOR)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3364677996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sp>
        <p:nvSpPr>
          <p:cNvPr id="3" name="Rectangle 2"/>
          <p:cNvSpPr/>
          <p:nvPr>
            <p:custDataLst>
              <p:tags r:id="rId4"/>
            </p:custDataLst>
          </p:nvPr>
        </p:nvSpPr>
        <p:spPr>
          <a:xfrm>
            <a:off x="1752600" y="1600200"/>
            <a:ext cx="1600200" cy="4343400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>
            <p:custDataLst>
              <p:tags r:id="rId5"/>
            </p:custDataLst>
          </p:nvPr>
        </p:nvSpPr>
        <p:spPr>
          <a:xfrm>
            <a:off x="1752600" y="6022925"/>
            <a:ext cx="1447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FF0000"/>
                </a:solidFill>
              </a:rPr>
              <a:t>60.2%</a:t>
            </a:r>
          </a:p>
        </p:txBody>
      </p:sp>
      <p:sp>
        <p:nvSpPr>
          <p:cNvPr id="6" name="Freeform 5"/>
          <p:cNvSpPr/>
          <p:nvPr>
            <p:custDataLst>
              <p:tags r:id="rId6"/>
            </p:custDataLst>
          </p:nvPr>
        </p:nvSpPr>
        <p:spPr>
          <a:xfrm>
            <a:off x="6065520" y="3459480"/>
            <a:ext cx="2849880" cy="2758440"/>
          </a:xfrm>
          <a:custGeom>
            <a:avLst/>
            <a:gdLst>
              <a:gd name="connsiteX0" fmla="*/ 274320 w 2849880"/>
              <a:gd name="connsiteY0" fmla="*/ 2407920 h 2758440"/>
              <a:gd name="connsiteX1" fmla="*/ 15240 w 2849880"/>
              <a:gd name="connsiteY1" fmla="*/ 1874520 h 2758440"/>
              <a:gd name="connsiteX2" fmla="*/ 0 w 2849880"/>
              <a:gd name="connsiteY2" fmla="*/ 1082040 h 2758440"/>
              <a:gd name="connsiteX3" fmla="*/ 167640 w 2849880"/>
              <a:gd name="connsiteY3" fmla="*/ 640080 h 2758440"/>
              <a:gd name="connsiteX4" fmla="*/ 685800 w 2849880"/>
              <a:gd name="connsiteY4" fmla="*/ 655320 h 2758440"/>
              <a:gd name="connsiteX5" fmla="*/ 1432560 w 2849880"/>
              <a:gd name="connsiteY5" fmla="*/ 853440 h 2758440"/>
              <a:gd name="connsiteX6" fmla="*/ 1905000 w 2849880"/>
              <a:gd name="connsiteY6" fmla="*/ 0 h 2758440"/>
              <a:gd name="connsiteX7" fmla="*/ 2240280 w 2849880"/>
              <a:gd name="connsiteY7" fmla="*/ 15240 h 2758440"/>
              <a:gd name="connsiteX8" fmla="*/ 2529840 w 2849880"/>
              <a:gd name="connsiteY8" fmla="*/ 335280 h 2758440"/>
              <a:gd name="connsiteX9" fmla="*/ 2545080 w 2849880"/>
              <a:gd name="connsiteY9" fmla="*/ 518160 h 2758440"/>
              <a:gd name="connsiteX10" fmla="*/ 2392680 w 2849880"/>
              <a:gd name="connsiteY10" fmla="*/ 838200 h 2758440"/>
              <a:gd name="connsiteX11" fmla="*/ 2270760 w 2849880"/>
              <a:gd name="connsiteY11" fmla="*/ 899160 h 2758440"/>
              <a:gd name="connsiteX12" fmla="*/ 2225040 w 2849880"/>
              <a:gd name="connsiteY12" fmla="*/ 914400 h 2758440"/>
              <a:gd name="connsiteX13" fmla="*/ 2209800 w 2849880"/>
              <a:gd name="connsiteY13" fmla="*/ 944880 h 2758440"/>
              <a:gd name="connsiteX14" fmla="*/ 1920240 w 2849880"/>
              <a:gd name="connsiteY14" fmla="*/ 1143000 h 2758440"/>
              <a:gd name="connsiteX15" fmla="*/ 2514600 w 2849880"/>
              <a:gd name="connsiteY15" fmla="*/ 1356360 h 2758440"/>
              <a:gd name="connsiteX16" fmla="*/ 2788920 w 2849880"/>
              <a:gd name="connsiteY16" fmla="*/ 1615440 h 2758440"/>
              <a:gd name="connsiteX17" fmla="*/ 2804160 w 2849880"/>
              <a:gd name="connsiteY17" fmla="*/ 1874520 h 2758440"/>
              <a:gd name="connsiteX18" fmla="*/ 2849880 w 2849880"/>
              <a:gd name="connsiteY18" fmla="*/ 2225040 h 2758440"/>
              <a:gd name="connsiteX19" fmla="*/ 2804160 w 2849880"/>
              <a:gd name="connsiteY19" fmla="*/ 2346960 h 2758440"/>
              <a:gd name="connsiteX20" fmla="*/ 2484120 w 2849880"/>
              <a:gd name="connsiteY20" fmla="*/ 2651760 h 2758440"/>
              <a:gd name="connsiteX21" fmla="*/ 2179320 w 2849880"/>
              <a:gd name="connsiteY21" fmla="*/ 2682240 h 2758440"/>
              <a:gd name="connsiteX22" fmla="*/ 1143000 w 2849880"/>
              <a:gd name="connsiteY22" fmla="*/ 2651760 h 2758440"/>
              <a:gd name="connsiteX23" fmla="*/ 1158240 w 2849880"/>
              <a:gd name="connsiteY23" fmla="*/ 2438400 h 2758440"/>
              <a:gd name="connsiteX24" fmla="*/ 777240 w 2849880"/>
              <a:gd name="connsiteY24" fmla="*/ 2621280 h 2758440"/>
              <a:gd name="connsiteX25" fmla="*/ 716280 w 2849880"/>
              <a:gd name="connsiteY25" fmla="*/ 2346960 h 2758440"/>
              <a:gd name="connsiteX26" fmla="*/ 167640 w 2849880"/>
              <a:gd name="connsiteY26" fmla="*/ 2758440 h 2758440"/>
              <a:gd name="connsiteX27" fmla="*/ 274320 w 2849880"/>
              <a:gd name="connsiteY27" fmla="*/ 2407920 h 2758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849880" h="2758440">
                <a:moveTo>
                  <a:pt x="274320" y="2407920"/>
                </a:moveTo>
                <a:lnTo>
                  <a:pt x="15240" y="1874520"/>
                </a:lnTo>
                <a:lnTo>
                  <a:pt x="0" y="1082040"/>
                </a:lnTo>
                <a:lnTo>
                  <a:pt x="167640" y="640080"/>
                </a:lnTo>
                <a:lnTo>
                  <a:pt x="685800" y="655320"/>
                </a:lnTo>
                <a:lnTo>
                  <a:pt x="1432560" y="853440"/>
                </a:lnTo>
                <a:lnTo>
                  <a:pt x="1905000" y="0"/>
                </a:lnTo>
                <a:lnTo>
                  <a:pt x="2240280" y="15240"/>
                </a:lnTo>
                <a:lnTo>
                  <a:pt x="2529840" y="335280"/>
                </a:lnTo>
                <a:cubicBezTo>
                  <a:pt x="2546763" y="487587"/>
                  <a:pt x="2545080" y="426439"/>
                  <a:pt x="2545080" y="518160"/>
                </a:cubicBezTo>
                <a:lnTo>
                  <a:pt x="2392680" y="838200"/>
                </a:lnTo>
                <a:cubicBezTo>
                  <a:pt x="2352040" y="858520"/>
                  <a:pt x="2312124" y="880358"/>
                  <a:pt x="2270760" y="899160"/>
                </a:cubicBezTo>
                <a:cubicBezTo>
                  <a:pt x="2256136" y="905807"/>
                  <a:pt x="2237891" y="904761"/>
                  <a:pt x="2225040" y="914400"/>
                </a:cubicBezTo>
                <a:cubicBezTo>
                  <a:pt x="2215953" y="921216"/>
                  <a:pt x="2214880" y="934720"/>
                  <a:pt x="2209800" y="944880"/>
                </a:cubicBezTo>
                <a:lnTo>
                  <a:pt x="1920240" y="1143000"/>
                </a:lnTo>
                <a:lnTo>
                  <a:pt x="2514600" y="1356360"/>
                </a:lnTo>
                <a:lnTo>
                  <a:pt x="2788920" y="1615440"/>
                </a:lnTo>
                <a:cubicBezTo>
                  <a:pt x="2808648" y="1792991"/>
                  <a:pt x="2804160" y="1706599"/>
                  <a:pt x="2804160" y="1874520"/>
                </a:cubicBezTo>
                <a:lnTo>
                  <a:pt x="2849880" y="2225040"/>
                </a:lnTo>
                <a:lnTo>
                  <a:pt x="2804160" y="2346960"/>
                </a:lnTo>
                <a:lnTo>
                  <a:pt x="2484120" y="2651760"/>
                </a:lnTo>
                <a:cubicBezTo>
                  <a:pt x="2281907" y="2692203"/>
                  <a:pt x="2383526" y="2682240"/>
                  <a:pt x="2179320" y="2682240"/>
                </a:cubicBezTo>
                <a:lnTo>
                  <a:pt x="1143000" y="2651760"/>
                </a:lnTo>
                <a:lnTo>
                  <a:pt x="1158240" y="2438400"/>
                </a:lnTo>
                <a:lnTo>
                  <a:pt x="777240" y="2621280"/>
                </a:lnTo>
                <a:lnTo>
                  <a:pt x="716280" y="2346960"/>
                </a:lnTo>
                <a:lnTo>
                  <a:pt x="167640" y="2758440"/>
                </a:lnTo>
                <a:lnTo>
                  <a:pt x="274320" y="2407920"/>
                </a:lnTo>
                <a:close/>
              </a:path>
            </a:pathLst>
          </a:cu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>
            <p:custDataLst>
              <p:tags r:id="rId7"/>
            </p:custDataLst>
          </p:nvPr>
        </p:nvSpPr>
        <p:spPr>
          <a:xfrm>
            <a:off x="6781800" y="6059269"/>
            <a:ext cx="1447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FF0000"/>
                </a:solidFill>
              </a:rPr>
              <a:t>9.5%</a:t>
            </a:r>
          </a:p>
        </p:txBody>
      </p:sp>
    </p:spTree>
    <p:custDataLst>
      <p:tags r:id="rId1"/>
    </p:custData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/>
              <a:t>Lets get quantitative</a:t>
            </a:r>
          </a:p>
        </p:txBody>
      </p:sp>
      <p:pic>
        <p:nvPicPr>
          <p:cNvPr id="6" name="Content Placeholder 5" descr="verif_example.png"/>
          <p:cNvPicPr>
            <a:picLocks noGrp="1" noChangeAspect="1"/>
          </p:cNvPicPr>
          <p:nvPr>
            <p:ph sz="half" idx="1"/>
            <p:custDataLst>
              <p:tags r:id="rId3"/>
            </p:custDataLst>
          </p:nvPr>
        </p:nvPicPr>
        <p:blipFill>
          <a:blip r:embed="rId6" cstate="print"/>
          <a:stretch>
            <a:fillRect/>
          </a:stretch>
        </p:blipFill>
        <p:spPr>
          <a:xfrm>
            <a:off x="571500" y="2434431"/>
            <a:ext cx="3810000" cy="2857500"/>
          </a:xfrm>
        </p:spPr>
      </p:pic>
      <p:sp>
        <p:nvSpPr>
          <p:cNvPr id="8" name="Content Placeholder 7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/>
        <p:txBody>
          <a:bodyPr>
            <a:normAutofit/>
          </a:bodyPr>
          <a:lstStyle/>
          <a:p>
            <a:r>
              <a:rPr lang="en-US" dirty="0"/>
              <a:t>Perimeter Influence</a:t>
            </a:r>
          </a:p>
          <a:p>
            <a:pPr lvl="1"/>
            <a:r>
              <a:rPr lang="en-US" dirty="0"/>
              <a:t>How much of the polygon perimeter coincides with a political boundary</a:t>
            </a:r>
          </a:p>
          <a:p>
            <a:r>
              <a:rPr lang="en-US" dirty="0"/>
              <a:t>Size Reduction</a:t>
            </a:r>
          </a:p>
          <a:p>
            <a:pPr lvl="1"/>
            <a:r>
              <a:rPr lang="en-US" dirty="0"/>
              <a:t>How much smaller was the warning than the counties it was issued against.</a:t>
            </a:r>
          </a:p>
        </p:txBody>
      </p:sp>
    </p:spTree>
    <p:custDataLst>
      <p:tags r:id="rId1"/>
    </p:custData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>
            <p:custDataLst>
              <p:tags r:id="rId2"/>
            </p:custDataLst>
          </p:nvPr>
        </p:nvSpPr>
        <p:spPr>
          <a:xfrm>
            <a:off x="5410200" y="990600"/>
            <a:ext cx="23587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~ 2 % of all warnings</a:t>
            </a:r>
          </a:p>
        </p:txBody>
      </p:sp>
      <p:pic>
        <p:nvPicPr>
          <p:cNvPr id="2" name="Picture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>
            <p:custDataLst>
              <p:tags r:id="rId2"/>
            </p:custDataLst>
          </p:nvPr>
        </p:nvSpPr>
        <p:spPr>
          <a:xfrm>
            <a:off x="5410200" y="990600"/>
            <a:ext cx="29156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Nationwide Average: 65%</a:t>
            </a:r>
          </a:p>
        </p:txBody>
      </p:sp>
      <p:pic>
        <p:nvPicPr>
          <p:cNvPr id="2" name="Picture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Storm Based Warning size reduction by number of counties in warning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60802806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04350006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Storm Based Warning # of Counties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96089161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Right Brace 2"/>
          <p:cNvSpPr/>
          <p:nvPr/>
        </p:nvSpPr>
        <p:spPr>
          <a:xfrm rot="-5400000">
            <a:off x="5715000" y="1981200"/>
            <a:ext cx="990600" cy="4800600"/>
          </a:xfrm>
          <a:prstGeom prst="rightBrace">
            <a:avLst/>
          </a:prstGeom>
          <a:noFill/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5" name="TextBox 4"/>
          <p:cNvSpPr txBox="1"/>
          <p:nvPr/>
        </p:nvSpPr>
        <p:spPr>
          <a:xfrm>
            <a:off x="5257800" y="3286780"/>
            <a:ext cx="203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0.7% of total</a:t>
            </a:r>
          </a:p>
        </p:txBody>
      </p:sp>
    </p:spTree>
    <p:extLst>
      <p:ext uri="{BB962C8B-B14F-4D97-AF65-F5344CB8AC3E}">
        <p14:creationId xmlns:p14="http://schemas.microsoft.com/office/powerpoint/2010/main" val="415550022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/>
              <a:t>Oh </a:t>
            </a:r>
            <a:r>
              <a:rPr lang="en-US" dirty="0" err="1"/>
              <a:t>daryl</a:t>
            </a:r>
            <a:r>
              <a:rPr lang="en-US" dirty="0"/>
              <a:t>, what about this?</a:t>
            </a:r>
          </a:p>
        </p:txBody>
      </p:sp>
      <p:sp>
        <p:nvSpPr>
          <p:cNvPr id="26" name="Content Placeholder 25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en-US" dirty="0"/>
              <a:t>Perimeter ratio is small</a:t>
            </a:r>
          </a:p>
          <a:p>
            <a:r>
              <a:rPr lang="en-US" dirty="0"/>
              <a:t>So lets compute another metric for the number of polygon vertices within 2km of a political border</a:t>
            </a:r>
          </a:p>
        </p:txBody>
      </p:sp>
      <p:sp>
        <p:nvSpPr>
          <p:cNvPr id="15" name="Rectangle 14"/>
          <p:cNvSpPr/>
          <p:nvPr>
            <p:custDataLst>
              <p:tags r:id="rId4"/>
            </p:custDataLst>
          </p:nvPr>
        </p:nvSpPr>
        <p:spPr>
          <a:xfrm>
            <a:off x="381000" y="2133600"/>
            <a:ext cx="4114800" cy="33528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Diamond 15"/>
          <p:cNvSpPr/>
          <p:nvPr>
            <p:custDataLst>
              <p:tags r:id="rId5"/>
            </p:custDataLst>
          </p:nvPr>
        </p:nvSpPr>
        <p:spPr>
          <a:xfrm>
            <a:off x="381000" y="2133600"/>
            <a:ext cx="4114800" cy="3352800"/>
          </a:xfrm>
          <a:prstGeom prst="diamond">
            <a:avLst/>
          </a:prstGeom>
          <a:solidFill>
            <a:srgbClr val="FFFF00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>
            <p:custDataLst>
              <p:tags r:id="rId6"/>
            </p:custDataLst>
          </p:nvPr>
        </p:nvSpPr>
        <p:spPr>
          <a:xfrm>
            <a:off x="4267200" y="3657600"/>
            <a:ext cx="457200" cy="304800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>
            <p:custDataLst>
              <p:tags r:id="rId7"/>
            </p:custDataLst>
          </p:nvPr>
        </p:nvSpPr>
        <p:spPr>
          <a:xfrm>
            <a:off x="152400" y="3657600"/>
            <a:ext cx="457200" cy="304800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>
            <p:custDataLst>
              <p:tags r:id="rId8"/>
            </p:custDataLst>
          </p:nvPr>
        </p:nvSpPr>
        <p:spPr>
          <a:xfrm>
            <a:off x="2209800" y="1981200"/>
            <a:ext cx="457200" cy="304800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>
            <p:custDataLst>
              <p:tags r:id="rId9"/>
            </p:custDataLst>
          </p:nvPr>
        </p:nvSpPr>
        <p:spPr>
          <a:xfrm>
            <a:off x="2209800" y="5334000"/>
            <a:ext cx="457200" cy="304800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>
            <p:custDataLst>
              <p:tags r:id="rId10"/>
            </p:custDataLst>
          </p:nvPr>
        </p:nvSpPr>
        <p:spPr>
          <a:xfrm>
            <a:off x="3124200" y="2286000"/>
            <a:ext cx="129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County</a:t>
            </a:r>
          </a:p>
        </p:txBody>
      </p:sp>
      <p:sp>
        <p:nvSpPr>
          <p:cNvPr id="23" name="TextBox 22"/>
          <p:cNvSpPr txBox="1"/>
          <p:nvPr>
            <p:custDataLst>
              <p:tags r:id="rId11"/>
            </p:custDataLst>
          </p:nvPr>
        </p:nvSpPr>
        <p:spPr>
          <a:xfrm>
            <a:off x="1447800" y="3439180"/>
            <a:ext cx="1752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Warning</a:t>
            </a:r>
          </a:p>
        </p:txBody>
      </p:sp>
    </p:spTree>
    <p:custDataLst>
      <p:tags r:id="rId1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Unabridged History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533400" y="1600200"/>
            <a:ext cx="8153400" cy="452596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1978-1997 Grew up on Dairy Farm in NE Iowa frustrated by Roger’s forecast for 3 days of dry weather when we’d mow hay only to have it rain.</a:t>
            </a:r>
          </a:p>
          <a:p>
            <a:r>
              <a:rPr lang="en-US" dirty="0"/>
              <a:t>2001 Got a BS in Meteorology from ISU, went home for a week to chop wood, came back to run the IEM.</a:t>
            </a:r>
          </a:p>
          <a:p>
            <a:r>
              <a:rPr lang="en-US" dirty="0"/>
              <a:t>2005-2017 Moonlighted on various NWS tasks including </a:t>
            </a:r>
            <a:r>
              <a:rPr lang="en-US" dirty="0" err="1"/>
              <a:t>NWSChat</a:t>
            </a:r>
            <a:r>
              <a:rPr lang="en-US" dirty="0"/>
              <a:t>, sigh.</a:t>
            </a:r>
          </a:p>
          <a:p>
            <a:r>
              <a:rPr lang="en-US" dirty="0"/>
              <a:t>2002-2019 Presented IEM stuff at ~20 NWS Offices except the local DMX!</a:t>
            </a:r>
          </a:p>
          <a:p>
            <a:r>
              <a:rPr lang="en-US" dirty="0"/>
              <a:t>20 Feb 2020: here I am!</a:t>
            </a:r>
          </a:p>
        </p:txBody>
      </p:sp>
    </p:spTree>
    <p:extLst>
      <p:ext uri="{BB962C8B-B14F-4D97-AF65-F5344CB8AC3E}">
        <p14:creationId xmlns:p14="http://schemas.microsoft.com/office/powerpoint/2010/main" val="36840925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>
            <p:custDataLst>
              <p:tags r:id="rId2"/>
            </p:custDataLst>
          </p:nvPr>
        </p:nvSpPr>
        <p:spPr>
          <a:xfrm>
            <a:off x="5410200" y="990600"/>
            <a:ext cx="3048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Overall Average: 75%</a:t>
            </a:r>
          </a:p>
        </p:txBody>
      </p:sp>
      <p:pic>
        <p:nvPicPr>
          <p:cNvPr id="2" name="Picture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>
            <p:custDataLst>
              <p:tags r:id="rId4"/>
            </p:custDataLst>
          </p:nvPr>
        </p:nvSpPr>
        <p:spPr>
          <a:xfrm>
            <a:off x="6556432" y="6172200"/>
            <a:ext cx="2587568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Overall: 77%</a:t>
            </a:r>
          </a:p>
        </p:txBody>
      </p:sp>
    </p:spTree>
    <p:custDataLst>
      <p:tags r:id="rId1"/>
    </p:custData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>
            <p:custDataLst>
              <p:tags r:id="rId2"/>
            </p:custDataLst>
          </p:nvPr>
        </p:nvSpPr>
        <p:spPr>
          <a:xfrm>
            <a:off x="5410200" y="990600"/>
            <a:ext cx="3048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Overall Average: 75%</a:t>
            </a:r>
          </a:p>
        </p:txBody>
      </p:sp>
      <p:pic>
        <p:nvPicPr>
          <p:cNvPr id="2" name="Picture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3999" cy="6857999"/>
          </a:xfrm>
          <a:prstGeom prst="rect">
            <a:avLst/>
          </a:prstGeom>
        </p:spPr>
      </p:pic>
      <p:sp>
        <p:nvSpPr>
          <p:cNvPr id="5" name="TextBox 4"/>
          <p:cNvSpPr txBox="1"/>
          <p:nvPr>
            <p:custDataLst>
              <p:tags r:id="rId4"/>
            </p:custDataLst>
          </p:nvPr>
        </p:nvSpPr>
        <p:spPr>
          <a:xfrm>
            <a:off x="6556432" y="6172200"/>
            <a:ext cx="2587568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Overall: 57%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8990585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071001-110310-svr-sbw-size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/>
          <a:stretch>
            <a:fillRect/>
          </a:stretch>
        </p:blipFill>
        <p:spPr>
          <a:xfrm>
            <a:off x="1447800" y="1524000"/>
            <a:ext cx="6216902" cy="5093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/>
        <p:txBody>
          <a:bodyPr>
            <a:normAutofit/>
          </a:bodyPr>
          <a:lstStyle/>
          <a:p>
            <a:r>
              <a:rPr lang="en-US" dirty="0"/>
              <a:t>Academic Thought Experiment</a:t>
            </a:r>
          </a:p>
        </p:txBody>
      </p:sp>
      <p:cxnSp>
        <p:nvCxnSpPr>
          <p:cNvPr id="6" name="Straight Arrow Connector 5"/>
          <p:cNvCxnSpPr/>
          <p:nvPr>
            <p:custDataLst>
              <p:tags r:id="rId4"/>
            </p:custDataLst>
          </p:nvPr>
        </p:nvCxnSpPr>
        <p:spPr>
          <a:xfrm flipV="1">
            <a:off x="3581400" y="3886200"/>
            <a:ext cx="2438400" cy="457200"/>
          </a:xfrm>
          <a:prstGeom prst="straightConnector1">
            <a:avLst/>
          </a:prstGeom>
          <a:ln w="635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>
            <p:custDataLst>
              <p:tags r:id="rId5"/>
            </p:custDataLst>
          </p:nvPr>
        </p:nvSpPr>
        <p:spPr>
          <a:xfrm>
            <a:off x="2743200" y="4986634"/>
            <a:ext cx="5873076" cy="163121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b="1" dirty="0"/>
              <a:t>Take TIME..MOT.LOC and draw my own warning: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b="1" dirty="0"/>
              <a:t>30 min duration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b="1" dirty="0"/>
              <a:t>~10 km left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b="1" dirty="0"/>
              <a:t>~10 and increase to 30 km to the right </a:t>
            </a:r>
          </a:p>
          <a:p>
            <a:r>
              <a:rPr lang="en-US" sz="2000" b="1" dirty="0"/>
              <a:t>Which will #win ?</a:t>
            </a:r>
          </a:p>
        </p:txBody>
      </p:sp>
      <p:sp>
        <p:nvSpPr>
          <p:cNvPr id="3" name="Freeform 2"/>
          <p:cNvSpPr/>
          <p:nvPr>
            <p:custDataLst>
              <p:tags r:id="rId6"/>
            </p:custDataLst>
          </p:nvPr>
        </p:nvSpPr>
        <p:spPr>
          <a:xfrm>
            <a:off x="3489960" y="3489960"/>
            <a:ext cx="2758440" cy="1264920"/>
          </a:xfrm>
          <a:custGeom>
            <a:avLst/>
            <a:gdLst>
              <a:gd name="connsiteX0" fmla="*/ 0 w 2758440"/>
              <a:gd name="connsiteY0" fmla="*/ 487680 h 1264920"/>
              <a:gd name="connsiteX1" fmla="*/ 2392680 w 2758440"/>
              <a:gd name="connsiteY1" fmla="*/ 0 h 1264920"/>
              <a:gd name="connsiteX2" fmla="*/ 2758440 w 2758440"/>
              <a:gd name="connsiteY2" fmla="*/ 1264920 h 1264920"/>
              <a:gd name="connsiteX3" fmla="*/ 198120 w 2758440"/>
              <a:gd name="connsiteY3" fmla="*/ 1158240 h 1264920"/>
              <a:gd name="connsiteX4" fmla="*/ 0 w 2758440"/>
              <a:gd name="connsiteY4" fmla="*/ 487680 h 1264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58440" h="1264920">
                <a:moveTo>
                  <a:pt x="0" y="487680"/>
                </a:moveTo>
                <a:lnTo>
                  <a:pt x="2392680" y="0"/>
                </a:lnTo>
                <a:lnTo>
                  <a:pt x="2758440" y="1264920"/>
                </a:lnTo>
                <a:lnTo>
                  <a:pt x="198120" y="1158240"/>
                </a:lnTo>
                <a:lnTo>
                  <a:pt x="0" y="487680"/>
                </a:lnTo>
                <a:close/>
              </a:path>
            </a:pathLst>
          </a:cu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3125696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  <p:custDataLst>
              <p:tags r:id="rId2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52400"/>
            <a:ext cx="7391400" cy="6570134"/>
          </a:xfrm>
        </p:spPr>
      </p:pic>
      <p:sp>
        <p:nvSpPr>
          <p:cNvPr id="8" name="TextBox 7"/>
          <p:cNvSpPr txBox="1"/>
          <p:nvPr>
            <p:custDataLst>
              <p:tags r:id="rId3"/>
            </p:custDataLst>
          </p:nvPr>
        </p:nvSpPr>
        <p:spPr>
          <a:xfrm>
            <a:off x="3733800" y="4953000"/>
            <a:ext cx="401744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Purple box is the warning from</a:t>
            </a:r>
          </a:p>
          <a:p>
            <a:r>
              <a:rPr lang="en-US" sz="2400" dirty="0"/>
              <a:t>the automated algorithm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9557155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501771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PUB’s TORs 2008-2018</a:t>
            </a:r>
            <a:br>
              <a:rPr lang="en-US" dirty="0"/>
            </a:br>
            <a:r>
              <a:rPr lang="en-US" sz="4000" i="1" dirty="0"/>
              <a:t>(based on LSR data)</a:t>
            </a:r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2642883801"/>
              </p:ext>
            </p:extLst>
          </p:nvPr>
        </p:nvGraphicFramePr>
        <p:xfrm>
          <a:off x="457200" y="1600200"/>
          <a:ext cx="8192516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61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WEATHER BUREAU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ACADEMIA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Average Size (</a:t>
                      </a:r>
                      <a:r>
                        <a:rPr lang="en-US" dirty="0" err="1"/>
                        <a:t>sq</a:t>
                      </a:r>
                      <a:r>
                        <a:rPr lang="en-US" dirty="0"/>
                        <a:t> km)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546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Areal Verification (15km)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Size Reduction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88.0 %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93.6%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Perimeter Ratio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22.0%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24.5%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Probability</a:t>
                      </a:r>
                      <a:r>
                        <a:rPr lang="en-US" baseline="0" dirty="0"/>
                        <a:t> of Detection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0.39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False Alarm 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Critical Success</a:t>
                      </a:r>
                      <a:r>
                        <a:rPr lang="en-US" baseline="0" dirty="0"/>
                        <a:t> Index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9" name="Title 4"/>
          <p:cNvSpPr txBox="1">
            <a:spLocks/>
          </p:cNvSpPr>
          <p:nvPr>
            <p:custDataLst>
              <p:tags r:id="rId4"/>
            </p:custDataLst>
          </p:nvPr>
        </p:nvSpPr>
        <p:spPr>
          <a:xfrm>
            <a:off x="579120" y="51054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Did the weather </a:t>
            </a:r>
          </a:p>
          <a:p>
            <a:r>
              <a:rPr lang="en-US" dirty="0"/>
              <a:t>bureau #win?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0" y="5105399"/>
            <a:ext cx="1136888" cy="147637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3986618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/>
              <a:t>Chapter 2 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>
            <a:normAutofit/>
          </a:bodyPr>
          <a:lstStyle/>
          <a:p>
            <a:r>
              <a:rPr lang="en-US" dirty="0"/>
              <a:t>~ 25% of TOR/SVR Warnings are 4 sided</a:t>
            </a:r>
          </a:p>
          <a:p>
            <a:r>
              <a:rPr lang="en-US" dirty="0"/>
              <a:t>Only ~ 2 % of all SVR/TOR warnings are pure county retracements</a:t>
            </a:r>
          </a:p>
          <a:p>
            <a:r>
              <a:rPr lang="en-US" dirty="0">
                <a:solidFill>
                  <a:srgbClr val="FFFF00"/>
                </a:solidFill>
              </a:rPr>
              <a:t>~ 75% of polygon vertices are guided by county borders </a:t>
            </a:r>
          </a:p>
          <a:p>
            <a:r>
              <a:rPr lang="en-US" dirty="0"/>
              <a:t>SBWs have cut the size of warnings by over 60%, but the number of county based warnings has increased.</a:t>
            </a:r>
          </a:p>
        </p:txBody>
      </p:sp>
    </p:spTree>
    <p:custDataLst>
      <p:tags r:id="rId1"/>
    </p:custData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Apps &amp; Archives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Chapter 4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0071703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1" y="62206"/>
            <a:ext cx="8534400" cy="6818244"/>
          </a:xfrm>
        </p:spPr>
      </p:pic>
      <p:sp>
        <p:nvSpPr>
          <p:cNvPr id="7" name="Rounded Rectangle 6"/>
          <p:cNvSpPr/>
          <p:nvPr/>
        </p:nvSpPr>
        <p:spPr>
          <a:xfrm>
            <a:off x="2438400" y="1828800"/>
            <a:ext cx="2057400" cy="38100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34085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COOP Reports by WFO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492191"/>
            <a:ext cx="4038600" cy="2741979"/>
          </a:xfrm>
        </p:spPr>
      </p:pic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/>
              <a:t>Realtime</a:t>
            </a:r>
            <a:r>
              <a:rPr lang="en-US" dirty="0"/>
              <a:t> processing of SHEF data</a:t>
            </a:r>
          </a:p>
          <a:p>
            <a:r>
              <a:rPr lang="en-US" dirty="0"/>
              <a:t>Sortable columns</a:t>
            </a:r>
          </a:p>
          <a:p>
            <a:r>
              <a:rPr lang="en-US" dirty="0"/>
              <a:t>SWE reports are included</a:t>
            </a:r>
          </a:p>
          <a:p>
            <a:r>
              <a:rPr lang="en-US" dirty="0"/>
              <a:t>Snow/</a:t>
            </a:r>
            <a:r>
              <a:rPr lang="en-US" dirty="0" err="1"/>
              <a:t>Precip</a:t>
            </a:r>
            <a:r>
              <a:rPr lang="en-US" dirty="0"/>
              <a:t> ratio is computed for QC help</a:t>
            </a:r>
          </a:p>
          <a:p>
            <a:r>
              <a:rPr lang="en-US" dirty="0"/>
              <a:t>Click on NWSLI to get all reports for the year</a:t>
            </a:r>
          </a:p>
          <a:p>
            <a:r>
              <a:rPr lang="en-US" dirty="0"/>
              <a:t>(Discuss DCP vs COOP)</a:t>
            </a:r>
          </a:p>
        </p:txBody>
      </p:sp>
    </p:spTree>
    <p:extLst>
      <p:ext uri="{BB962C8B-B14F-4D97-AF65-F5344CB8AC3E}">
        <p14:creationId xmlns:p14="http://schemas.microsoft.com/office/powerpoint/2010/main" val="35022498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shall we discuss?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ISU Soil Moisture Network</a:t>
            </a:r>
          </a:p>
          <a:p>
            <a:r>
              <a:rPr lang="en-US" dirty="0"/>
              <a:t>Converting Watches into Warnings</a:t>
            </a:r>
          </a:p>
          <a:p>
            <a:r>
              <a:rPr lang="en-US" dirty="0"/>
              <a:t>My standard ranting about storm based warnings </a:t>
            </a:r>
          </a:p>
          <a:p>
            <a:r>
              <a:rPr lang="en-US" dirty="0"/>
              <a:t>IEM archives and web tools that may help you out</a:t>
            </a:r>
          </a:p>
          <a:p>
            <a:pPr lvl="1"/>
            <a:r>
              <a:rPr lang="en-US" dirty="0"/>
              <a:t>IEM Cow</a:t>
            </a:r>
          </a:p>
          <a:p>
            <a:pPr lvl="1"/>
            <a:r>
              <a:rPr lang="en-US" dirty="0"/>
              <a:t>IEM Raccoon</a:t>
            </a:r>
          </a:p>
        </p:txBody>
      </p:sp>
    </p:spTree>
    <p:extLst>
      <p:ext uri="{BB962C8B-B14F-4D97-AF65-F5344CB8AC3E}">
        <p14:creationId xmlns:p14="http://schemas.microsoft.com/office/powerpoint/2010/main" val="89586014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IEM Cow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0" y="609600"/>
            <a:ext cx="2413000" cy="1447800"/>
          </a:xfr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SBW Verification based on </a:t>
            </a:r>
            <a:r>
              <a:rPr lang="en-US" dirty="0">
                <a:solidFill>
                  <a:srgbClr val="FFFF00"/>
                </a:solidFill>
              </a:rPr>
              <a:t>Local Storm Reports, not Storm Data</a:t>
            </a:r>
          </a:p>
          <a:p>
            <a:r>
              <a:rPr lang="en-US" dirty="0"/>
              <a:t>Provides geometry stats on polygon</a:t>
            </a:r>
          </a:p>
          <a:p>
            <a:r>
              <a:rPr lang="en-US" dirty="0"/>
              <a:t>Handy way to review event data</a:t>
            </a:r>
          </a:p>
          <a:p>
            <a:r>
              <a:rPr lang="en-US" dirty="0"/>
              <a:t>It is ‘live’ and accurate at the time of page load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894" y="2286000"/>
            <a:ext cx="4357640" cy="3733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7788291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IEM Raccoon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388034"/>
            <a:ext cx="2905125" cy="2181225"/>
          </a:xfr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OAX’s Dan </a:t>
            </a:r>
            <a:r>
              <a:rPr lang="en-US" dirty="0" err="1"/>
              <a:t>Nietfeld</a:t>
            </a:r>
            <a:r>
              <a:rPr lang="en-US" dirty="0"/>
              <a:t> gave me the idea</a:t>
            </a:r>
          </a:p>
          <a:p>
            <a:r>
              <a:rPr lang="en-US" dirty="0"/>
              <a:t>Create simple and quick </a:t>
            </a:r>
            <a:r>
              <a:rPr lang="en-US" dirty="0" err="1"/>
              <a:t>Powerpoints</a:t>
            </a:r>
            <a:r>
              <a:rPr lang="en-US" dirty="0"/>
              <a:t> of SVR,TOR warning events</a:t>
            </a:r>
          </a:p>
          <a:p>
            <a:r>
              <a:rPr lang="en-US" dirty="0"/>
              <a:t>Intended use:</a:t>
            </a:r>
          </a:p>
          <a:p>
            <a:pPr lvl="1"/>
            <a:r>
              <a:rPr lang="en-US" dirty="0"/>
              <a:t>Internal Office review of events</a:t>
            </a:r>
          </a:p>
          <a:p>
            <a:pPr lvl="1"/>
            <a:r>
              <a:rPr lang="en-US" dirty="0"/>
              <a:t>Quick materials for presentations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533400"/>
            <a:ext cx="2314575" cy="18002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4598486"/>
            <a:ext cx="2895600" cy="218122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6491566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NEXRAD Archives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600200"/>
            <a:ext cx="3276600" cy="2087880"/>
          </a:xfr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1km composite every 5 minutes back to 1995</a:t>
            </a:r>
          </a:p>
          <a:p>
            <a:r>
              <a:rPr lang="en-US" dirty="0"/>
              <a:t>Single site imagery since 1 Jan 2012</a:t>
            </a:r>
          </a:p>
          <a:p>
            <a:r>
              <a:rPr lang="en-US" dirty="0"/>
              <a:t>Iowa NEXRADs are backfilled.</a:t>
            </a:r>
          </a:p>
          <a:p>
            <a:r>
              <a:rPr lang="en-US" dirty="0"/>
              <a:t>PUX imagery backfilled to!</a:t>
            </a:r>
          </a:p>
          <a:p>
            <a:r>
              <a:rPr lang="en-US" dirty="0"/>
              <a:t>GIS Ready!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688" y="4343400"/>
            <a:ext cx="4325815" cy="187452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4919095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VTEC Browser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9999" y="1851197"/>
            <a:ext cx="6388787" cy="4150633"/>
          </a:xfrm>
        </p:spPr>
      </p:pic>
    </p:spTree>
    <p:extLst>
      <p:ext uri="{BB962C8B-B14F-4D97-AF65-F5344CB8AC3E}">
        <p14:creationId xmlns:p14="http://schemas.microsoft.com/office/powerpoint/2010/main" val="270393442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NEXRAD Storm Attribute Archive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2" y="1219200"/>
            <a:ext cx="7162794" cy="5571063"/>
          </a:xfr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3419764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Fun Comparison, Here’s Miami KAMX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1219200"/>
            <a:ext cx="7162797" cy="5571065"/>
          </a:xfr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8238164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“</a:t>
            </a:r>
            <a:r>
              <a:rPr lang="en-US" dirty="0" err="1"/>
              <a:t>Autoplot</a:t>
            </a:r>
            <a:r>
              <a:rPr lang="en-US" dirty="0"/>
              <a:t>” application</a:t>
            </a:r>
            <a:br>
              <a:rPr lang="en-US" dirty="0"/>
            </a:br>
            <a:r>
              <a:rPr lang="en-US" dirty="0"/>
              <a:t>~200 Plot Types</a:t>
            </a:r>
            <a:br>
              <a:rPr lang="en-US" dirty="0"/>
            </a:br>
            <a:r>
              <a:rPr lang="en-US" dirty="0"/>
              <a:t>Almost all work for Colorado Data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2348707"/>
            <a:ext cx="4038597" cy="3028947"/>
          </a:xfrm>
        </p:spPr>
      </p:pic>
      <p:pic>
        <p:nvPicPr>
          <p:cNvPr id="4" name="Content Placeholder 3"/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1" y="2348707"/>
            <a:ext cx="4038597" cy="3028947"/>
          </a:xfr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6811455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28600"/>
            <a:ext cx="8097308" cy="6072980"/>
          </a:xfrm>
        </p:spPr>
      </p:pic>
      <p:sp>
        <p:nvSpPr>
          <p:cNvPr id="8" name="TextBox 7"/>
          <p:cNvSpPr txBox="1"/>
          <p:nvPr/>
        </p:nvSpPr>
        <p:spPr>
          <a:xfrm>
            <a:off x="4114800" y="6292057"/>
            <a:ext cx="20951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Autoplot</a:t>
            </a:r>
            <a:r>
              <a:rPr lang="en-US" sz="2800" dirty="0"/>
              <a:t> #90</a:t>
            </a:r>
          </a:p>
        </p:txBody>
      </p:sp>
    </p:spTree>
    <p:extLst>
      <p:ext uri="{BB962C8B-B14F-4D97-AF65-F5344CB8AC3E}">
        <p14:creationId xmlns:p14="http://schemas.microsoft.com/office/powerpoint/2010/main" val="213128564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Archives of Interest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App to quickly view text products by center by date or range of dates (back to 1996, data coverage improves after 2001)</a:t>
            </a:r>
          </a:p>
          <a:p>
            <a:r>
              <a:rPr lang="en-US" dirty="0"/>
              <a:t>Processed SHEF archive back to 2010</a:t>
            </a:r>
          </a:p>
          <a:p>
            <a:r>
              <a:rPr lang="en-US" dirty="0" err="1"/>
              <a:t>Shapefile</a:t>
            </a:r>
            <a:r>
              <a:rPr lang="en-US" dirty="0"/>
              <a:t> download of VTEC warnings and Local Storm Reports</a:t>
            </a:r>
          </a:p>
          <a:p>
            <a:r>
              <a:rPr lang="en-US" dirty="0"/>
              <a:t>Nearly complete archive of ASOS/AWOS processed data and raw METARs, now including MADIS HFMETAR </a:t>
            </a:r>
          </a:p>
          <a:p>
            <a:r>
              <a:rPr lang="en-US" dirty="0"/>
              <a:t>Downloadable (atomic data) MOS archive since 2007</a:t>
            </a:r>
          </a:p>
          <a:p>
            <a:r>
              <a:rPr lang="en-US" dirty="0"/>
              <a:t>Search VTEC Archive / SPC Outlooks by Zone or by Point</a:t>
            </a:r>
          </a:p>
          <a:p>
            <a:r>
              <a:rPr lang="en-US" dirty="0"/>
              <a:t>Archived NWS WWA Map since 9 Apr 2013</a:t>
            </a:r>
          </a:p>
          <a:p>
            <a:r>
              <a:rPr lang="en-US" dirty="0"/>
              <a:t>View METAR reports within NPW-type products</a:t>
            </a:r>
          </a:p>
          <a:p>
            <a:r>
              <a:rPr lang="en-US" dirty="0"/>
              <a:t>Map/Table summarizing data within Daily Climate Summary (CLI)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5372562"/>
            <a:ext cx="9144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FF00"/>
                </a:solidFill>
              </a:rPr>
              <a:t>Hopefully </a:t>
            </a:r>
            <a:r>
              <a:rPr lang="en-US" sz="3600" strike="sngStrike" dirty="0">
                <a:solidFill>
                  <a:srgbClr val="FFFF00"/>
                </a:solidFill>
              </a:rPr>
              <a:t>NCDC</a:t>
            </a:r>
            <a:r>
              <a:rPr lang="en-US" sz="3600" dirty="0">
                <a:solidFill>
                  <a:srgbClr val="FFFF00"/>
                </a:solidFill>
              </a:rPr>
              <a:t> NCEI puts me out </a:t>
            </a:r>
          </a:p>
          <a:p>
            <a:pPr algn="ctr"/>
            <a:r>
              <a:rPr lang="en-US" sz="3600" dirty="0">
                <a:solidFill>
                  <a:srgbClr val="FFFF00"/>
                </a:solidFill>
              </a:rPr>
              <a:t>of (my misery / business) someday!</a:t>
            </a:r>
            <a:endParaRPr lang="en-US" sz="2400" dirty="0">
              <a:solidFill>
                <a:srgbClr val="FFFF0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0334711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9" name="Rectangle 3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/>
              <a:t>Time for Questions?</a:t>
            </a:r>
          </a:p>
        </p:txBody>
      </p:sp>
      <p:sp>
        <p:nvSpPr>
          <p:cNvPr id="50181" name="Text Box 5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4648200" y="3581400"/>
            <a:ext cx="3506788" cy="1554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3200">
                <a:latin typeface="Times New Roman" pitchFamily="18" charset="0"/>
              </a:rPr>
              <a:t>Daryl Herzmann</a:t>
            </a:r>
          </a:p>
          <a:p>
            <a:r>
              <a:rPr lang="en-US" sz="3200">
                <a:latin typeface="Times New Roman" pitchFamily="18" charset="0"/>
              </a:rPr>
              <a:t>515.294.5978</a:t>
            </a:r>
          </a:p>
          <a:p>
            <a:r>
              <a:rPr lang="en-US" sz="3200">
                <a:latin typeface="Times New Roman" pitchFamily="18" charset="0"/>
              </a:rPr>
              <a:t>akrherz@iastate.edu</a:t>
            </a:r>
          </a:p>
        </p:txBody>
      </p:sp>
      <p:pic>
        <p:nvPicPr>
          <p:cNvPr id="50182" name="Picture 6" descr="tuxmexican"/>
          <p:cNvPicPr>
            <a:picLocks noGrp="1" noChangeAspect="1" noChangeArrowheads="1"/>
          </p:cNvPicPr>
          <p:nvPr>
            <p:ph type="clipArt" sz="half" idx="1"/>
            <p:custDataLst>
              <p:tags r:id="rId4"/>
            </p:custDataLst>
          </p:nvPr>
        </p:nvPicPr>
        <p:blipFill>
          <a:blip r:embed="rId7" cstate="print"/>
          <a:srcRect/>
          <a:stretch>
            <a:fillRect/>
          </a:stretch>
        </p:blipFill>
        <p:spPr>
          <a:xfrm>
            <a:off x="609600" y="1828800"/>
            <a:ext cx="3505200" cy="4114800"/>
          </a:xfrm>
          <a:noFill/>
          <a:ln/>
        </p:spPr>
      </p:pic>
      <p:sp>
        <p:nvSpPr>
          <p:cNvPr id="50183" name="WordArt 7"/>
          <p:cNvSpPr>
            <a:spLocks noChangeArrowheads="1" noChangeShapeType="1" noTextEdit="1"/>
          </p:cNvSpPr>
          <p:nvPr>
            <p:custDataLst>
              <p:tags r:id="rId5"/>
            </p:custDataLst>
          </p:nvPr>
        </p:nvSpPr>
        <p:spPr bwMode="auto">
          <a:xfrm>
            <a:off x="4371975" y="2590800"/>
            <a:ext cx="3781425" cy="4572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2000" kern="1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FFFFFF"/>
                </a:solidFill>
                <a:latin typeface="Arial Black"/>
              </a:rPr>
              <a:t>mesonet.agron.iastate.edu</a:t>
            </a:r>
          </a:p>
        </p:txBody>
      </p:sp>
    </p:spTree>
    <p:custDataLst>
      <p:tags r:id="rId1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Purpose of my maps is not to show </a:t>
            </a:r>
            <a:r>
              <a:rPr lang="en-US" sz="4000" dirty="0"/>
              <a:t>good/bad offices, but show local gradients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19201" y="1524000"/>
            <a:ext cx="6827304" cy="5120478"/>
          </a:xfrm>
        </p:spPr>
      </p:pic>
    </p:spTree>
    <p:extLst>
      <p:ext uri="{BB962C8B-B14F-4D97-AF65-F5344CB8AC3E}">
        <p14:creationId xmlns:p14="http://schemas.microsoft.com/office/powerpoint/2010/main" val="34622592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ISU Soil moisture network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Chapter 1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480997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4E930DC-E5A4-4FB3-96A5-3109BACFE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Iowa State University’s Network</a:t>
            </a:r>
          </a:p>
        </p:txBody>
      </p:sp>
      <p:pic>
        <p:nvPicPr>
          <p:cNvPr id="8" name="Content Placeholder 7" descr="A car driving down a dirt road&#10;&#10;Description automatically generated">
            <a:extLst>
              <a:ext uri="{FF2B5EF4-FFF2-40B4-BE49-F238E27FC236}">
                <a16:creationId xmlns:a16="http://schemas.microsoft.com/office/drawing/2014/main" id="{0C51EC86-A183-4A06-84D7-D04CC0C2AB5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348706"/>
            <a:ext cx="4038600" cy="3028950"/>
          </a:xfr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E962308-9BDF-4F8E-BDA8-C5B078F3E94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26 stations located on farms and vineyards</a:t>
            </a:r>
          </a:p>
          <a:p>
            <a:pPr lvl="1"/>
            <a:r>
              <a:rPr lang="en-US" dirty="0"/>
              <a:t>10 foot tower</a:t>
            </a:r>
          </a:p>
          <a:p>
            <a:pPr lvl="1"/>
            <a:r>
              <a:rPr lang="en-US" dirty="0"/>
              <a:t>Most stations have soil temperature and moisture</a:t>
            </a:r>
          </a:p>
          <a:p>
            <a:r>
              <a:rPr lang="en-US" dirty="0"/>
              <a:t>The struggle has been real </a:t>
            </a:r>
            <a:r>
              <a:rPr lang="en-US" i="1" dirty="0"/>
              <a:t>(insert story here)</a:t>
            </a:r>
          </a:p>
        </p:txBody>
      </p:sp>
    </p:spTree>
    <p:extLst>
      <p:ext uri="{BB962C8B-B14F-4D97-AF65-F5344CB8AC3E}">
        <p14:creationId xmlns:p14="http://schemas.microsoft.com/office/powerpoint/2010/main" val="303244606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RqV4yDusqsKu8lRztXZr2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UEuD8H39UmWvtyjDzQF41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ApzKycmNrda17xWmJOTj4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52vr5XmsC0AQnq6VZKujY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BUrlUCJVSa9Qjwf76pqZA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3pLxZ5nUxa42oMfTAoViZq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9rgavgNO8OKLDqAZK3JIG8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Gx6zGSE4TZRrtbbomW6Jl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5G5F7mmGgT10zDpG6WuJR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LZ6OyEnMAo4hrpu1KiIcI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psByZFPaeByjV6yjNHjuj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WhbZc5cc1E4MzDc0FHWp9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gUcWauiLd7av7VkdOYvLJ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J8unsru0SdFMwjnZtJX2A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Te8xV7N2CxTtty2vPDLI0M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O1kpwijcCDqD0EbqNH8rKu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7M6SCFdds7RQTmPwjHXfF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j2LkuE6cjA7n0LOeanpkr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CI88Z6r12wbls47iaz7fN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hIvl4I5wAQlkYq3blEZLix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1QI9fYWlRzm8PINmC2wwhd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HZnXsbdMKlW1tYJTG4T0Z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6PuADgWKT8RCAKdzz5Akxr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8Nw60w70fGP0oAqbwyQ89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cEjK7RcPdbxkZDNVolusF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8q64yyJBpO4VnDP63KnU6I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2ARk6aqnP5EHT3xZyhbw3G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FcV3VRUT061qnvcerya2ZZ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FKLy4c6IAEmUEo3ezsV5x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6PuADgWKT8RCAKdzz5Akxr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cEjK7RcPdbxkZDNVolusF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BLMAHaAdayGjUuVWF3fSJh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FsF1MjPDl1HGVfj9iQHTor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1BxPokAz3UJ0h6whSg5eC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kYqojm2HyfbwMpp3uMEcR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FeJ8J4hCeb9dGDqeuriLrD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cf23LyODid9mmOGEfjXOJ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MAs62oPMtb1swTH1v3pyQ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f3YaMduQWG9OKGQNhClfSj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lTlDOLGJeqTZbpcKZ7OES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9AAYOwdYuBb8sNpZih1uL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STAkL5y61cCjv4WQkRsnt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QeZyOTsMcpb67tn8q7eDk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oasEXPJ1xC7l3lkdhEEf0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Mn4qce82QpXFdJN2yM9GYj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F7xJMCsWVABjsyGCdKYy7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0xh3qNM3ruO2CsrAEwqNwK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kTiNXdNTpbJM3a2CB3I1H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qUqgqRxZKkfzX97ZOQEAp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SGnqBTOKNIg8tnnHMWmpq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wtdSuCeSn6Mz2KS0fDb0w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iOGKC73IdZqs9TcIpcvUl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2uc3jOM3F9dSMftwxN8Q6q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8pWsscrk8Qc6QP59VC2aR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XTKpvhPOCQBEUBsquN1BWF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QU3DWskQYv3hlFQ7jczy2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ORO1Mt44uWXQiiRzApfCk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xzKCAVbWtPLjc2lH3mcNq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IRk5YLGNW1eyF8QHszwG3b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6H0Jpllzih0u2i3gf0b1Xh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GYtegkCiQn6B51DVbg8wNk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3lykVTSuxFbwamBKvlaDbR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7nEN2qqfvAE4ICuwh5HRWS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RsDysV8lIVp1yRI5HiMHe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N54nGPkskZJkoWCgy9N8L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GYtegkCiQn6B51DVbg8wNk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GYtegkCiQn6B51DVbg8wNk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VtXQnRyTejm5jFVLPYSR5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GYtegkCiQn6B51DVbg8wNk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GYtegkCiQn6B51DVbg8wNk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r33P4wngywolU8FVoJqlPr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UCeiZdPJRS0DIQE42IiQe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RLN0rDleFeERin6mSnMCB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3NCmtR2jm31VONPzbjaeHQ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rDw4iKr275JJhs1cXh9YV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oA8NHnPDT3c6aIWNKyU1U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53x697cXyRLIfWVu33ctb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FS5WWkyjWejTxkiQ9SU4NY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lBfnLDayjvgdWk3V5dvAI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Cu2r9xieU9F8EkwLMMkT5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JwFQudAsu4i0OeIAE20f1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9sH7w5A2cZS5UKvLi24DsF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gwp7Due9qMIIfZHc5OCspg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ekxZZALaTAMwNmhmIpCGK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AIaTA5wDewFGBywPG44MNw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cbqNz4WD2mwoJCNPnLiWd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Eli4Iff2bJ1tQelLpgBkE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2zn9Gg8ynCs3ylOhWAQ84k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CDczjtPnM3ZbvEswG6j27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udZbDOzgJsvg7mBZ5UJFZ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TDgBeicGeWOGlEgl1xDzvG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6BCPTWaV90YXMvVZgwXTYW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s9l5Mtjsncbzshhs2vwyt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XG6R9M2ZCUgPb3eeHm4jG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ZWcaee4OvyjUbEYVjxqnz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hiC6eeOOau9R9GaEZxNUOp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vhRzfL2wTidIDz400g0l4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21XOgk0CtLSA6PmEy27Xf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VYw5UwNEO3DlePBqvHwgP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Q3tfElHYd6Uu6ZibqtPOW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O5IBHTTFlvWH71nA0lZ3L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WLBw27wprYIt7sCFSrXQQ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qJJB8kh2r1v27HE7izrNE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yS8BVBc3Wq8IsMwQnbnrtr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HX5lU1L8no2SuY6JjLws3a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F7D9BFMDaJf9ruDQqqfoSq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hzJWrl2f2VZAmZNHNljiBk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yS8BVBc3Wq8IsMwQnbnrtr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HX5lU1L8no2SuY6JjLws3a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F7D9BFMDaJf9ruDQqqfoSq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hzJWrl2f2VZAmZNHNljiBk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9X8n4S0kcgV1zI0bz7Dc4p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IFdHk57AR2EDpTs27Fm47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h02MoH95BylAqKQ2fFQUC1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291rvVGZsNPlxwXHACiK7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s9l5Mtjsncbzshhs2vwyt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YET7URn6OxJb5FQVbMAtJ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RcYwbYz8eC2IGHZrcTNrU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o5xWMTm4gkRd5QpSo2lIZ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Ioe7SntMRMfSs9PkIhLCIM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Ok7wfLwmTzeQ3pFdqBUHk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9R7D2JDT5zOWSVCjPMuwy5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qswJhhPfuOdlvGI3u8rYxh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kpezCvUnGV41n2nZzNxKD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9e5WbnvUKo4hUzAGJJmHoN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vg9kWzsC5h0IfyN5diTgr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zC0oTAnGB8hBFdTADeXyG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PheKEqzUYRQVGwkxGSeoF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P339sp8Mvwt7Oy2CgfJBfX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6UqWP6NDOGG8cxUE9UO3j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w7LP6voXGyySJYfLQjOjF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mz2sJ3u8YHrCvdmpKGIZBn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1fg5OW3TeGKPh79i16XTm7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oMJEYFpqvgwYyMbDfx54sK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T3tCt7XejGHFIlNsLtBGtm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SFVefrFB1H0URumaYnuNbu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SFVefrFB1H0URumaYnuNbu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SFVefrFB1H0URumaYnuNbu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SFVefrFB1H0URumaYnuNbu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jiym6nQpNiEDT3IJqYLTeO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dTNtNPE9MZ0z9DlG1fJx4r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5V10PfJIE2tjrPw56iFGG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7rE7rL2j0Gi9Rnprr1Y9Q7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5FiViG7Dg7z0XumSotHpEl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9zr6EFhGxQ0lYOvtmcnqa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zowqE76zxnlqmLW8oW9mf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lFHAwNjW4axkTeXHi6d6a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mVqHOlcJjZtc2QJ4AigAj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S2RIaHE398d2jL9PZYJkQ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QHb7YevUQzZa2oP5au5gQ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Y0wXVKjiQYkkbaw3Jpxeh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28IK0TNeeAIvIbA0jKByJ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BuG9CNIpqJxHtMGtKu7dc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1QIcEz7LFJB3lXoeaKpuBJ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CGrlsI6MDJU1i0ylkFtzR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6snecL90b37h55wdeF2zWX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qV5eBo5P8aTvd36gXXMrF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KcU1860qZU98Wi6xxC6eZ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7cAi97o5C9vEDbSjAfZPHb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m46N9ppalqND0kIYYBlmL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ui7edXm7piVedd2jfFcZa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QySYRh0dmOdIAOFVcsNe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HM7vVEmFaLsgszme656bW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tyDQnTQlfXKpxSnIoxuRu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71uDeDjtKbWbkQ6RmlmRGE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gkl6zXmI8QzzLCRH02cqz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47IgmKJJkftzejTxKvnsO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LgkfuEmOteSJfdnjBCZov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6cnyOsiH26IJmrV6f5nvM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Gv3FarTLtpPsa8SVQTwLb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1vRVoumT00xRvRu8iRNhC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TThMekfuZ02VtxNe2poAp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ViD0qHAFXU8JCXDBg2Dw1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PAoWl4OoS2S4YZ8dTyUj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20xoSDTHXblM17wLpOz5t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8MKVPAq9mWSOot3CumvQz1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6QyZEt285CHtGND1vtnfw6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fzw5Bpbott6GTnQWX6dQg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7VMfYtQ1tkv0Qip7nrJTde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0z7KDFxp8ifJ8EJPCWlmZ8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G24rOAEuW2SVc8ePbu3cd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79KoyPNyReRYrHzeJPtNi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fIxHo7aSVWnVVUGq1PHob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4dGwfWKeIpsqU1QRqFnZi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AwMEyjND5TvBEj0SRd7Hd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X3fN615AJlkawDjZ1drx0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tu0Ezap10bl9CaKBorq5j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VimxQyOaRBGD2hETKDe4S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gvGQ7gOGg8DVzHh1jQdQj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sZ7sWvGNQfFB2RR0qylbl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Z7IWCIjnQ2Zw3GIEjjZth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fXEqajqFu8nU00K0SYtto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BvNahLf2bSgARKhcx0Xbx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99FIUiq1ZOZCl8C01EqsX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Dp8ZIGqsvd5KmEuzRWB9T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Bfp8zxZjL4TEvfAUAJAwi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4KRgcC7FhoOt3t84xSCnr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fJRePomsQDRo8wQhFP7F8a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99ANecP9A6S3TKTfVbf4j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2FeGaKhusNMkEkd1pWWPq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gArV8ZNlOmfC7Vyx15R5D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dqydwKGiRA1I7KnXRbgF1c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5qoJddsG8YgKNkyWlseAZ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HbzHYSkfU7Ps7VYHP7lQk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mz2sJ3u8YHrCvdmpKGIZBn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mz2sJ3u8YHrCvdmpKGIZBn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mz2sJ3u8YHrCvdmpKGIZBn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rQBSsqNmDWyoZvWPOss43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5TY35nsR5Z6FPXUI4L4IzB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291rvVGZsNPlxwXHACiK7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xebTNfTOiUHtobCtW6hO8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HMLccZ6kxebLTXKhYynhWw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ssgRqCDWOB7fCNfB7r5Dv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D48L46FbtjDQMIDWPhbl5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5m8zPekYPIubxObIExwhC8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TSQjPzbINkItcciSatKLsR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CL1wYaCOs9PyI0bfSldDA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9FfUreaJE4sXywNNHmOdU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m2zPQWGzVD74i0FjaHRVL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1HgtHtiEWpudt6MCwWr4N5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u34WYMNvlhFbSSmS9x8PqQ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AaunraYppF6ExDYwGr073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k2H14PRLPeVkGic5QtX04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mreZxpKDNYj7PrFp69xEQ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IcWFjBBwa3nNGfN4hr0cr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1ytLpqnNsqHuJ13S692gN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J2LqC1S5DDpKbncyca9nA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5cwM1plRabaLOr0ZNmVmM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34YQFGxXR7qFMWzTQZsKMt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8425</TotalTime>
  <Words>1802</Words>
  <Application>Microsoft Office PowerPoint</Application>
  <PresentationFormat>On-screen Show (4:3)</PresentationFormat>
  <Paragraphs>317</Paragraphs>
  <Slides>69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6" baseType="lpstr">
      <vt:lpstr>Arial</vt:lpstr>
      <vt:lpstr>Arial Black</vt:lpstr>
      <vt:lpstr>Calibri</vt:lpstr>
      <vt:lpstr>Miriam Fixed</vt:lpstr>
      <vt:lpstr>Palace Script MT</vt:lpstr>
      <vt:lpstr>Times New Roman</vt:lpstr>
      <vt:lpstr>Office Theme</vt:lpstr>
      <vt:lpstr>The Weather Bureau &amp; The IEM: The Best of Friends!!!</vt:lpstr>
      <vt:lpstr>See something you don’t like?   Yell at me!</vt:lpstr>
      <vt:lpstr>Precious Memories…</vt:lpstr>
      <vt:lpstr>Time for Airing of Grievances</vt:lpstr>
      <vt:lpstr>My Unabridged History</vt:lpstr>
      <vt:lpstr>What shall we discuss?</vt:lpstr>
      <vt:lpstr>Purpose of my maps is not to show good/bad offices, but show local gradients</vt:lpstr>
      <vt:lpstr>ISU Soil moisture network</vt:lpstr>
      <vt:lpstr>Iowa State University’s Network</vt:lpstr>
      <vt:lpstr>Current Network Plans</vt:lpstr>
      <vt:lpstr>Watches &amp; Warnings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My standard “Storm based” Warnings ranting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Darn it daryl,  I came here for stats (or free food),  not altruistic hyperbole.</vt:lpstr>
      <vt:lpstr>NWS County SVR/TOR Warnings</vt:lpstr>
      <vt:lpstr>NWS SBW SVR/TOR Warnings</vt:lpstr>
      <vt:lpstr>1 Oct 2007, warnings changed</vt:lpstr>
      <vt:lpstr>But what actually changed? NWS: Ignore the red, use the yellow</vt:lpstr>
      <vt:lpstr>These aren’t the polygons you’re looking for</vt:lpstr>
      <vt:lpstr>Oh daryl, you and your  1% type academic friends always focused on the outliers….  So another altruism:  If less than 50% of warnings are “storm based”, can the program still keep its name?</vt:lpstr>
      <vt:lpstr>Quiz Question #1 How do you cancel a portion of the warning?</vt:lpstr>
      <vt:lpstr>Quiz Question #2 What’s wrong with this picture?</vt:lpstr>
      <vt:lpstr>PowerPoint Presentation</vt:lpstr>
      <vt:lpstr>PowerPoint Presentation</vt:lpstr>
      <vt:lpstr>Bah, that is Fort Worth, we are fricken Des Moines</vt:lpstr>
      <vt:lpstr>PowerPoint Presentation</vt:lpstr>
      <vt:lpstr>PowerPoint Presentation</vt:lpstr>
      <vt:lpstr>PowerPoint Presentation</vt:lpstr>
      <vt:lpstr>PowerPoint Presentation</vt:lpstr>
      <vt:lpstr>1 Oct 2007 – 15 Mar 2019: Number of Polygon Vertices (SVR+TOR)</vt:lpstr>
      <vt:lpstr>Lets get quantitative</vt:lpstr>
      <vt:lpstr>PowerPoint Presentation</vt:lpstr>
      <vt:lpstr>PowerPoint Presentation</vt:lpstr>
      <vt:lpstr>PowerPoint Presentation</vt:lpstr>
      <vt:lpstr>Storm Based Warning size reduction by number of counties in warning</vt:lpstr>
      <vt:lpstr>Storm Based Warning # of Counties</vt:lpstr>
      <vt:lpstr>Oh daryl, what about this?</vt:lpstr>
      <vt:lpstr>PowerPoint Presentation</vt:lpstr>
      <vt:lpstr>PowerPoint Presentation</vt:lpstr>
      <vt:lpstr>Academic Thought Experiment</vt:lpstr>
      <vt:lpstr>PowerPoint Presentation</vt:lpstr>
      <vt:lpstr>PowerPoint Presentation</vt:lpstr>
      <vt:lpstr>PUB’s TORs 2008-2018 (based on LSR data)</vt:lpstr>
      <vt:lpstr>Chapter 2 Summary</vt:lpstr>
      <vt:lpstr>Apps &amp; Archives</vt:lpstr>
      <vt:lpstr>PowerPoint Presentation</vt:lpstr>
      <vt:lpstr>COOP Reports by WFO</vt:lpstr>
      <vt:lpstr>IEM Cow</vt:lpstr>
      <vt:lpstr>IEM Raccoon</vt:lpstr>
      <vt:lpstr>NEXRAD Archives</vt:lpstr>
      <vt:lpstr>VTEC Browser</vt:lpstr>
      <vt:lpstr>NEXRAD Storm Attribute Archive</vt:lpstr>
      <vt:lpstr>Fun Comparison, Here’s Miami KAMX</vt:lpstr>
      <vt:lpstr>“Autoplot” application ~200 Plot Types Almost all work for Colorado Data</vt:lpstr>
      <vt:lpstr>PowerPoint Presentation</vt:lpstr>
      <vt:lpstr>Other Archives of Interest</vt:lpstr>
      <vt:lpstr>Time for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akrherz</dc:creator>
  <cp:lastModifiedBy>Daryl Herzmann</cp:lastModifiedBy>
  <cp:revision>299</cp:revision>
  <dcterms:created xsi:type="dcterms:W3CDTF">2011-03-15T14:09:51Z</dcterms:created>
  <dcterms:modified xsi:type="dcterms:W3CDTF">2020-02-19T21:17:50Z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Google.Documents.DocumentId">
    <vt:lpwstr>1LxI3P_5_0U80QjoRz34zChFwRxRyJR9g6Z8A-fZC34Y</vt:lpwstr>
  </property>
  <property fmtid="{D5CDD505-2E9C-101B-9397-08002B2CF9AE}" pid="3" name="Google.Documents.RevisionId">
    <vt:lpwstr>01894244037905311651</vt:lpwstr>
  </property>
  <property fmtid="{D5CDD505-2E9C-101B-9397-08002B2CF9AE}" pid="4" name="Google.Documents.PreviousRevisionId">
    <vt:lpwstr>04946180922090859055</vt:lpwstr>
  </property>
  <property fmtid="{D5CDD505-2E9C-101B-9397-08002B2CF9AE}" pid="5" name="Google.Documents.PluginVersion">
    <vt:lpwstr>2.0.2662.553</vt:lpwstr>
  </property>
  <property fmtid="{D5CDD505-2E9C-101B-9397-08002B2CF9AE}" pid="6" name="Google.Documents.MergeIncapabilityFlags">
    <vt:i4>0</vt:i4>
  </property>
  <property fmtid="{D5CDD505-2E9C-101B-9397-08002B2CF9AE}" pid="7" name="Google.Documents.Tracking">
    <vt:lpwstr>false</vt:lpwstr>
  </property>
</Properties>
</file>